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9" r:id="rId5"/>
    <p:sldId id="259" r:id="rId6"/>
    <p:sldId id="260" r:id="rId7"/>
    <p:sldId id="261" r:id="rId8"/>
    <p:sldId id="262" r:id="rId9"/>
    <p:sldId id="263" r:id="rId10"/>
    <p:sldId id="264" r:id="rId11"/>
    <p:sldId id="265" r:id="rId12"/>
    <p:sldId id="266" r:id="rId13"/>
    <p:sldId id="267" r:id="rId14"/>
    <p:sldId id="268"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9" r:id="rId33"/>
    <p:sldId id="288"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zh-CN" altLang="en-US" smtClean="0"/>
              <a:t>单击此处编辑母版标题样式</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smtClean="0"/>
              <a:t>单击此处编辑母版副标题样式</a:t>
            </a:r>
            <a:endParaRPr kumimoji="0" lang="en-US"/>
          </a:p>
        </p:txBody>
      </p:sp>
      <p:sp>
        <p:nvSpPr>
          <p:cNvPr id="30" name="Date Placeholder 29"/>
          <p:cNvSpPr>
            <a:spLocks noGrp="1"/>
          </p:cNvSpPr>
          <p:nvPr>
            <p:ph type="dt" sz="half" idx="10"/>
          </p:nvPr>
        </p:nvSpPr>
        <p:spPr/>
        <p:txBody>
          <a:bodyPr/>
          <a:lstStyle/>
          <a:p>
            <a:fld id="{530820CF-B880-4189-942D-D702A7CBA730}" type="datetimeFigureOut">
              <a:rPr lang="zh-CN" altLang="en-US" smtClean="0"/>
              <a:t>2021/3/8</a:t>
            </a:fld>
            <a:endParaRPr lang="zh-CN" altLang="en-US"/>
          </a:p>
        </p:txBody>
      </p:sp>
      <p:sp>
        <p:nvSpPr>
          <p:cNvPr id="19" name="Footer Placeholder 18"/>
          <p:cNvSpPr>
            <a:spLocks noGrp="1"/>
          </p:cNvSpPr>
          <p:nvPr>
            <p:ph type="ftr" sz="quarter" idx="11"/>
          </p:nvPr>
        </p:nvSpPr>
        <p:spPr/>
        <p:txBody>
          <a:bodyPr/>
          <a:lstStyle/>
          <a:p>
            <a:endParaRPr lang="zh-CN" altLang="en-US"/>
          </a:p>
        </p:txBody>
      </p:sp>
      <p:sp>
        <p:nvSpPr>
          <p:cNvPr id="27" name="Slide Number Placeholder 2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zh-CN" altLang="en-US" smtClean="0"/>
              <a:t>单击此处编辑母版标题样式</a:t>
            </a:r>
            <a:endParaRPr kumimoji="0" lang="en-US"/>
          </a:p>
        </p:txBody>
      </p:sp>
      <p:sp>
        <p:nvSpPr>
          <p:cNvPr id="3" name="Content Placeholder 2"/>
          <p:cNvSpPr>
            <a:spLocks noGrp="1"/>
          </p:cNvSpPr>
          <p:nvPr>
            <p:ph idx="1"/>
          </p:nvPr>
        </p:nvSpPr>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Date Placeholder 3"/>
          <p:cNvSpPr>
            <a:spLocks noGrp="1"/>
          </p:cNvSpPr>
          <p:nvPr>
            <p:ph type="dt" sz="half" idx="10"/>
          </p:nvPr>
        </p:nvSpPr>
        <p:spPr/>
        <p:txBody>
          <a:bodyPr/>
          <a:lstStyle/>
          <a:p>
            <a:fld id="{530820CF-B880-4189-942D-D702A7CBA730}" type="datetimeFigureOut">
              <a:rPr lang="zh-CN" altLang="en-US" smtClean="0"/>
              <a:t>2021/3/8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zh-CN" altLang="en-US" smtClean="0"/>
              <a:t>单击此处编辑母版标题样式</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smtClean="0"/>
              <a:t>单击此处编辑母版文本样式</a:t>
            </a:r>
          </a:p>
        </p:txBody>
      </p:sp>
      <p:sp>
        <p:nvSpPr>
          <p:cNvPr id="4" name="Date Placeholder 3"/>
          <p:cNvSpPr>
            <a:spLocks noGrp="1"/>
          </p:cNvSpPr>
          <p:nvPr>
            <p:ph type="dt" sz="half" idx="10"/>
          </p:nvPr>
        </p:nvSpPr>
        <p:spPr/>
        <p:txBody>
          <a:bodyPr/>
          <a:lstStyle/>
          <a:p>
            <a:fld id="{530820CF-B880-4189-942D-D702A7CBA730}" type="datetimeFigureOut">
              <a:rPr lang="zh-CN" altLang="en-US" smtClean="0"/>
              <a:t>2021/3/8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zh-CN" altLang="en-US" smtClean="0"/>
              <a:t>单击此处编辑母版标题样式</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Date Placeholder 4"/>
          <p:cNvSpPr>
            <a:spLocks noGrp="1"/>
          </p:cNvSpPr>
          <p:nvPr>
            <p:ph type="dt" sz="half" idx="10"/>
          </p:nvPr>
        </p:nvSpPr>
        <p:spPr/>
        <p:txBody>
          <a:bodyPr/>
          <a:lstStyle/>
          <a:p>
            <a:fld id="{530820CF-B880-4189-942D-D702A7CBA730}" type="datetimeFigureOut">
              <a:rPr lang="zh-CN" altLang="en-US" smtClean="0"/>
              <a:t>2021/3/8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zh-CN" altLang="en-US" smtClean="0"/>
              <a:t>单击此处编辑母版标题样式</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smtClean="0"/>
              <a:t>单击此处编辑母版文本样式</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smtClean="0"/>
              <a:t>单击此处编辑母版文本样式</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7" name="Date Placeholder 6"/>
          <p:cNvSpPr>
            <a:spLocks noGrp="1"/>
          </p:cNvSpPr>
          <p:nvPr>
            <p:ph type="dt" sz="half" idx="10"/>
          </p:nvPr>
        </p:nvSpPr>
        <p:spPr/>
        <p:txBody>
          <a:bodyPr/>
          <a:lstStyle/>
          <a:p>
            <a:fld id="{530820CF-B880-4189-942D-D702A7CBA730}" type="datetimeFigureOut">
              <a:rPr lang="zh-CN" altLang="en-US" smtClean="0"/>
              <a:t>2021/3/8</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zh-CN" altLang="en-US" smtClean="0"/>
              <a:t>单击此处编辑母版标题样式</a:t>
            </a:r>
            <a:endParaRPr kumimoji="0" lang="en-US"/>
          </a:p>
        </p:txBody>
      </p:sp>
      <p:sp>
        <p:nvSpPr>
          <p:cNvPr id="3" name="Date Placeholder 2"/>
          <p:cNvSpPr>
            <a:spLocks noGrp="1"/>
          </p:cNvSpPr>
          <p:nvPr>
            <p:ph type="dt" sz="half" idx="10"/>
          </p:nvPr>
        </p:nvSpPr>
        <p:spPr/>
        <p:txBody>
          <a:bodyPr/>
          <a:lstStyle/>
          <a:p>
            <a:fld id="{530820CF-B880-4189-942D-D702A7CBA730}" type="datetimeFigureOut">
              <a:rPr lang="zh-CN" altLang="en-US" smtClean="0"/>
              <a:t>2021/3/8</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820CF-B880-4189-942D-D702A7CBA730}" type="datetimeFigureOut">
              <a:rPr lang="zh-CN" altLang="en-US" smtClean="0"/>
              <a:t>2021/3/8</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zh-CN" altLang="en-US" smtClean="0"/>
              <a:t>单击此处编辑母版标题样式</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zh-CN" altLang="en-US" smtClean="0"/>
              <a:t>单击此处编辑母版文本样式</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Date Placeholder 4"/>
          <p:cNvSpPr>
            <a:spLocks noGrp="1"/>
          </p:cNvSpPr>
          <p:nvPr>
            <p:ph type="dt" sz="half" idx="10"/>
          </p:nvPr>
        </p:nvSpPr>
        <p:spPr/>
        <p:txBody>
          <a:bodyPr/>
          <a:lstStyle/>
          <a:p>
            <a:fld id="{530820CF-B880-4189-942D-D702A7CBA730}" type="datetimeFigureOut">
              <a:rPr lang="zh-CN" altLang="en-US" smtClean="0"/>
              <a:t>2021/3/8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zh-CN" altLang="en-US" smtClean="0"/>
              <a:t>单击此处编辑母版标题样式</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zh-CN" altLang="en-US" smtClean="0"/>
              <a:t>单击此处编辑母版文本样式</a:t>
            </a:r>
          </a:p>
        </p:txBody>
      </p:sp>
      <p:sp>
        <p:nvSpPr>
          <p:cNvPr id="5" name="Date Placeholder 4"/>
          <p:cNvSpPr>
            <a:spLocks noGrp="1"/>
          </p:cNvSpPr>
          <p:nvPr>
            <p:ph type="dt" sz="half" idx="10"/>
          </p:nvPr>
        </p:nvSpPr>
        <p:spPr/>
        <p:txBody>
          <a:bodyPr/>
          <a:lstStyle/>
          <a:p>
            <a:fld id="{530820CF-B880-4189-942D-D702A7CBA730}" type="datetimeFigureOut">
              <a:rPr lang="zh-CN" altLang="en-US" smtClean="0"/>
              <a:t>2021/3/8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a:xfrm>
            <a:off x="8077200" y="6356350"/>
            <a:ext cx="609600" cy="365125"/>
          </a:xfrm>
        </p:spPr>
        <p:txBody>
          <a:bodyPr/>
          <a:lstStyle/>
          <a:p>
            <a:fld id="{0C913308-F349-4B6D-A68A-DD1791B4A57B}" type="slidenum">
              <a:rPr lang="zh-CN" altLang="en-US" smtClean="0"/>
              <a:t>‹#›</a:t>
            </a:fld>
            <a:endParaRPr lang="zh-CN" alt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zh-CN" altLang="en-US" smtClean="0"/>
              <a:t>单击图标添加图片</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zh-CN" altLang="en-US" smtClean="0"/>
              <a:t>单击此处编辑母版标题样式</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Date Placeholder 3"/>
          <p:cNvSpPr>
            <a:spLocks noGrp="1"/>
          </p:cNvSpPr>
          <p:nvPr>
            <p:ph type="dt" sz="half" idx="10"/>
          </p:nvPr>
        </p:nvSpPr>
        <p:spPr/>
        <p:txBody>
          <a:bodyPr/>
          <a:lstStyle/>
          <a:p>
            <a:fld id="{530820CF-B880-4189-942D-D702A7CBA730}" type="datetimeFigureOut">
              <a:rPr lang="zh-CN" altLang="en-US" smtClean="0"/>
              <a:t>2021/3/8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zh-CN" altLang="en-US" smtClean="0"/>
              <a:t>单击此处编辑母版标题样式</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Date Placeholder 3"/>
          <p:cNvSpPr>
            <a:spLocks noGrp="1"/>
          </p:cNvSpPr>
          <p:nvPr>
            <p:ph type="dt" sz="half" idx="10"/>
          </p:nvPr>
        </p:nvSpPr>
        <p:spPr/>
        <p:txBody>
          <a:bodyPr/>
          <a:lstStyle/>
          <a:p>
            <a:fld id="{530820CF-B880-4189-942D-D702A7CBA730}" type="datetimeFigureOut">
              <a:rPr lang="zh-CN" altLang="en-US" smtClean="0"/>
              <a:t>2021/3/8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zh-CN" altLang="en-US" smtClean="0"/>
              <a:t>单击此处编辑母版标题样式</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zh-CN" altLang="en-US" smtClean="0"/>
              <a:t>单击此处编辑母版文本样式</a:t>
            </a:r>
          </a:p>
          <a:p>
            <a:pPr lvl="1" eaLnBrk="1" latinLnBrk="0" hangingPunct="1"/>
            <a:r>
              <a:rPr kumimoji="0" lang="zh-CN" altLang="en-US" smtClean="0"/>
              <a:t>第二级</a:t>
            </a:r>
          </a:p>
          <a:p>
            <a:pPr lvl="2" eaLnBrk="1" latinLnBrk="0" hangingPunct="1"/>
            <a:r>
              <a:rPr kumimoji="0" lang="zh-CN" altLang="en-US" smtClean="0"/>
              <a:t>第三级</a:t>
            </a:r>
          </a:p>
          <a:p>
            <a:pPr lvl="3" eaLnBrk="1" latinLnBrk="0" hangingPunct="1"/>
            <a:r>
              <a:rPr kumimoji="0" lang="zh-CN" altLang="en-US" smtClean="0"/>
              <a:t>第四级</a:t>
            </a:r>
          </a:p>
          <a:p>
            <a:pPr lvl="4" eaLnBrk="1" latinLnBrk="0" hangingPunct="1"/>
            <a:r>
              <a:rPr kumimoji="0" lang="zh-CN" altLang="en-US" smtClean="0"/>
              <a:t>第五级</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30820CF-B880-4189-942D-D702A7CBA730}" type="datetimeFigureOut">
              <a:rPr lang="zh-CN" altLang="en-US" smtClean="0"/>
              <a:t>2021/3/8</a:t>
            </a:fld>
            <a:endParaRPr lang="zh-CN" alt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zh-CN" alt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C913308-F349-4B6D-A68A-DD1791B4A57B}" type="slidenum">
              <a:rPr lang="zh-CN" altLang="en-US" smtClean="0"/>
              <a:t>‹#›</a:t>
            </a:fld>
            <a:endParaRPr lang="zh-CN" alt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pPr algn="ctr"/>
            <a:r>
              <a:rPr lang="zh-CN" altLang="en-US" dirty="0" smtClean="0"/>
              <a:t>新行政处罚法讲座</a:t>
            </a:r>
            <a:endParaRPr lang="zh-CN" altLang="en-US" dirty="0"/>
          </a:p>
        </p:txBody>
      </p:sp>
      <p:sp>
        <p:nvSpPr>
          <p:cNvPr id="3" name="副标题 2"/>
          <p:cNvSpPr>
            <a:spLocks noGrp="1"/>
          </p:cNvSpPr>
          <p:nvPr>
            <p:ph type="subTitle" idx="1"/>
          </p:nvPr>
        </p:nvSpPr>
        <p:spPr/>
        <p:txBody>
          <a:bodyPr/>
          <a:lstStyle/>
          <a:p>
            <a:pPr algn="ctr"/>
            <a:r>
              <a:rPr lang="zh-CN" altLang="en-US" dirty="0" smtClean="0"/>
              <a:t>韩德利</a:t>
            </a:r>
            <a:endParaRPr lang="zh-CN" altLang="en-US" dirty="0"/>
          </a:p>
        </p:txBody>
      </p:sp>
    </p:spTree>
    <p:extLst>
      <p:ext uri="{BB962C8B-B14F-4D97-AF65-F5344CB8AC3E}">
        <p14:creationId xmlns:p14="http://schemas.microsoft.com/office/powerpoint/2010/main" val="2185160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立法、修法历程</a:t>
            </a:r>
            <a:endParaRPr lang="zh-CN" altLang="en-US" dirty="0"/>
          </a:p>
        </p:txBody>
      </p:sp>
      <p:sp>
        <p:nvSpPr>
          <p:cNvPr id="3" name="内容占位符 2"/>
          <p:cNvSpPr>
            <a:spLocks noGrp="1"/>
          </p:cNvSpPr>
          <p:nvPr>
            <p:ph idx="1"/>
          </p:nvPr>
        </p:nvSpPr>
        <p:spPr/>
        <p:txBody>
          <a:bodyPr/>
          <a:lstStyle/>
          <a:p>
            <a:r>
              <a:rPr lang="en-US" altLang="zh-CN" dirty="0" smtClean="0"/>
              <a:t>1.1996</a:t>
            </a:r>
            <a:r>
              <a:rPr lang="zh-CN" altLang="en-US" dirty="0"/>
              <a:t>年</a:t>
            </a:r>
            <a:r>
              <a:rPr lang="en-US" altLang="zh-CN" dirty="0"/>
              <a:t>3</a:t>
            </a:r>
            <a:r>
              <a:rPr lang="zh-CN" altLang="en-US" dirty="0"/>
              <a:t>月</a:t>
            </a:r>
            <a:r>
              <a:rPr lang="en-US" altLang="zh-CN" dirty="0"/>
              <a:t>17</a:t>
            </a:r>
            <a:r>
              <a:rPr lang="zh-CN" altLang="en-US" dirty="0"/>
              <a:t>日第八届全国人民代表大会第四次会议通过。</a:t>
            </a:r>
          </a:p>
          <a:p>
            <a:r>
              <a:rPr lang="en-US" altLang="zh-CN" dirty="0" smtClean="0"/>
              <a:t>2.</a:t>
            </a:r>
            <a:r>
              <a:rPr lang="zh-CN" altLang="en-US" dirty="0" smtClean="0"/>
              <a:t>根据</a:t>
            </a:r>
            <a:r>
              <a:rPr lang="en-US" altLang="zh-CN" dirty="0"/>
              <a:t>2009</a:t>
            </a:r>
            <a:r>
              <a:rPr lang="zh-CN" altLang="en-US" dirty="0"/>
              <a:t>年</a:t>
            </a:r>
            <a:r>
              <a:rPr lang="en-US" altLang="zh-CN" dirty="0"/>
              <a:t>8</a:t>
            </a:r>
            <a:r>
              <a:rPr lang="zh-CN" altLang="en-US" dirty="0"/>
              <a:t>月</a:t>
            </a:r>
            <a:r>
              <a:rPr lang="en-US" altLang="zh-CN" dirty="0"/>
              <a:t>27</a:t>
            </a:r>
            <a:r>
              <a:rPr lang="zh-CN" altLang="en-US" dirty="0"/>
              <a:t>日第十一届全国人民代表大会常务委员会第十次会议</a:t>
            </a:r>
            <a:r>
              <a:rPr lang="en-US" altLang="zh-CN" dirty="0"/>
              <a:t>《</a:t>
            </a:r>
            <a:r>
              <a:rPr lang="zh-CN" altLang="en-US" dirty="0"/>
              <a:t>关于修改部分法律的决定</a:t>
            </a:r>
            <a:r>
              <a:rPr lang="en-US" altLang="zh-CN" dirty="0"/>
              <a:t>》</a:t>
            </a:r>
            <a:r>
              <a:rPr lang="zh-CN" altLang="en-US" dirty="0"/>
              <a:t>第一次修正。</a:t>
            </a:r>
          </a:p>
          <a:p>
            <a:r>
              <a:rPr lang="en-US" altLang="zh-CN" dirty="0" smtClean="0"/>
              <a:t>3.</a:t>
            </a:r>
            <a:r>
              <a:rPr lang="zh-CN" altLang="en-US" dirty="0" smtClean="0"/>
              <a:t>根据</a:t>
            </a:r>
            <a:r>
              <a:rPr lang="en-US" altLang="zh-CN" dirty="0"/>
              <a:t>2017</a:t>
            </a:r>
            <a:r>
              <a:rPr lang="zh-CN" altLang="en-US" dirty="0"/>
              <a:t>年</a:t>
            </a:r>
            <a:r>
              <a:rPr lang="en-US" altLang="zh-CN" dirty="0"/>
              <a:t>9</a:t>
            </a:r>
            <a:r>
              <a:rPr lang="zh-CN" altLang="en-US" dirty="0"/>
              <a:t>月</a:t>
            </a:r>
            <a:r>
              <a:rPr lang="en-US" altLang="zh-CN" dirty="0"/>
              <a:t>1</a:t>
            </a:r>
            <a:r>
              <a:rPr lang="zh-CN" altLang="en-US" dirty="0"/>
              <a:t>日第十二届全国人民代表大会常务委员会第二十九次会议</a:t>
            </a:r>
            <a:r>
              <a:rPr lang="en-US" altLang="zh-CN" dirty="0"/>
              <a:t>《</a:t>
            </a:r>
            <a:r>
              <a:rPr lang="zh-CN" altLang="en-US" dirty="0"/>
              <a:t>关于修改</a:t>
            </a:r>
            <a:r>
              <a:rPr lang="en-US" altLang="zh-CN" dirty="0"/>
              <a:t>〈</a:t>
            </a:r>
            <a:r>
              <a:rPr lang="zh-CN" altLang="en-US" dirty="0"/>
              <a:t>中华人民共和国法官法</a:t>
            </a:r>
            <a:r>
              <a:rPr lang="en-US" altLang="zh-CN" dirty="0"/>
              <a:t>〉</a:t>
            </a:r>
            <a:r>
              <a:rPr lang="zh-CN" altLang="en-US" dirty="0"/>
              <a:t>等八部法律的决定</a:t>
            </a:r>
            <a:r>
              <a:rPr lang="en-US" altLang="zh-CN" dirty="0"/>
              <a:t>》</a:t>
            </a:r>
            <a:r>
              <a:rPr lang="zh-CN" altLang="en-US" dirty="0"/>
              <a:t>第二次修正。</a:t>
            </a:r>
          </a:p>
          <a:p>
            <a:r>
              <a:rPr lang="en-US" altLang="zh-CN" dirty="0" smtClean="0"/>
              <a:t>4.2021</a:t>
            </a:r>
            <a:r>
              <a:rPr lang="zh-CN" altLang="en-US" dirty="0"/>
              <a:t>年</a:t>
            </a:r>
            <a:r>
              <a:rPr lang="en-US" altLang="zh-CN" dirty="0"/>
              <a:t>1</a:t>
            </a:r>
            <a:r>
              <a:rPr lang="zh-CN" altLang="en-US" dirty="0"/>
              <a:t>月</a:t>
            </a:r>
            <a:r>
              <a:rPr lang="en-US" altLang="zh-CN" dirty="0"/>
              <a:t>22</a:t>
            </a:r>
            <a:r>
              <a:rPr lang="zh-CN" altLang="en-US" dirty="0"/>
              <a:t>日第十三届全国人民代表大会常务委员会第二十五次会议修订。</a:t>
            </a:r>
          </a:p>
          <a:p>
            <a:endParaRPr lang="zh-CN" altLang="en-US" dirty="0"/>
          </a:p>
        </p:txBody>
      </p:sp>
    </p:spTree>
    <p:extLst>
      <p:ext uri="{BB962C8B-B14F-4D97-AF65-F5344CB8AC3E}">
        <p14:creationId xmlns:p14="http://schemas.microsoft.com/office/powerpoint/2010/main" val="30201480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本法性质</a:t>
            </a:r>
            <a:endParaRPr lang="zh-CN" altLang="en-US" dirty="0"/>
          </a:p>
        </p:txBody>
      </p:sp>
      <p:sp>
        <p:nvSpPr>
          <p:cNvPr id="3" name="内容占位符 2"/>
          <p:cNvSpPr>
            <a:spLocks noGrp="1"/>
          </p:cNvSpPr>
          <p:nvPr>
            <p:ph idx="1"/>
          </p:nvPr>
        </p:nvSpPr>
        <p:spPr/>
        <p:txBody>
          <a:bodyPr/>
          <a:lstStyle/>
          <a:p>
            <a:r>
              <a:rPr lang="en-US" altLang="zh-CN" dirty="0" smtClean="0"/>
              <a:t>1.</a:t>
            </a:r>
            <a:r>
              <a:rPr lang="zh-CN" altLang="en-US" dirty="0" smtClean="0"/>
              <a:t>属于基本法律，应由全国人大制定，可以由全国人大常委会修改；因为直接关系到公民基本权利义务问题。</a:t>
            </a:r>
            <a:endParaRPr lang="en-US" altLang="zh-CN" dirty="0" smtClean="0"/>
          </a:p>
          <a:p>
            <a:r>
              <a:rPr lang="en-US" altLang="zh-CN" dirty="0" smtClean="0"/>
              <a:t>2.</a:t>
            </a:r>
            <a:r>
              <a:rPr lang="zh-CN" altLang="en-US" dirty="0" smtClean="0"/>
              <a:t>属于行政处罚领域的基本法，其他相关的部门制定、适用的法律、法规、规章都不得违背本法的基本原则、基本精神和基本制度。</a:t>
            </a:r>
            <a:endParaRPr lang="en-US" altLang="zh-CN" dirty="0" smtClean="0"/>
          </a:p>
          <a:p>
            <a:r>
              <a:rPr lang="en-US" altLang="zh-CN" dirty="0" smtClean="0"/>
              <a:t>3.</a:t>
            </a:r>
            <a:r>
              <a:rPr lang="zh-CN" altLang="en-US" dirty="0" smtClean="0"/>
              <a:t>如果发生法律冲突问题，适用原则是特别法优于一般法。在不能作出判断时，应根据立法法的规定，由全国人大常委会裁决。</a:t>
            </a:r>
            <a:endParaRPr lang="zh-CN" altLang="en-US" dirty="0"/>
          </a:p>
        </p:txBody>
      </p:sp>
    </p:spTree>
    <p:extLst>
      <p:ext uri="{BB962C8B-B14F-4D97-AF65-F5344CB8AC3E}">
        <p14:creationId xmlns:p14="http://schemas.microsoft.com/office/powerpoint/2010/main" val="35877772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基本框架</a:t>
            </a:r>
            <a:endParaRPr lang="zh-CN" altLang="en-US" dirty="0"/>
          </a:p>
        </p:txBody>
      </p:sp>
      <p:sp>
        <p:nvSpPr>
          <p:cNvPr id="3" name="内容占位符 2"/>
          <p:cNvSpPr>
            <a:spLocks noGrp="1"/>
          </p:cNvSpPr>
          <p:nvPr>
            <p:ph sz="half" idx="1"/>
          </p:nvPr>
        </p:nvSpPr>
        <p:spPr/>
        <p:txBody>
          <a:bodyPr>
            <a:normAutofit/>
          </a:bodyPr>
          <a:lstStyle/>
          <a:p>
            <a:r>
              <a:rPr lang="zh-CN" altLang="en-US" b="1" dirty="0"/>
              <a:t>第一章</a:t>
            </a:r>
            <a:r>
              <a:rPr lang="zh-CN" altLang="en-US" dirty="0"/>
              <a:t>　总则</a:t>
            </a:r>
          </a:p>
          <a:p>
            <a:r>
              <a:rPr lang="zh-CN" altLang="en-US" b="1" dirty="0"/>
              <a:t>第二章</a:t>
            </a:r>
            <a:r>
              <a:rPr lang="zh-CN" altLang="en-US" dirty="0"/>
              <a:t>　行政处罚的种类和设定</a:t>
            </a:r>
          </a:p>
          <a:p>
            <a:r>
              <a:rPr lang="zh-CN" altLang="en-US" b="1" dirty="0"/>
              <a:t>第三章</a:t>
            </a:r>
            <a:r>
              <a:rPr lang="zh-CN" altLang="en-US" dirty="0"/>
              <a:t>　行政处罚的实施机关</a:t>
            </a:r>
          </a:p>
          <a:p>
            <a:r>
              <a:rPr lang="zh-CN" altLang="en-US" b="1" dirty="0"/>
              <a:t>第四章　</a:t>
            </a:r>
            <a:r>
              <a:rPr lang="zh-CN" altLang="en-US" dirty="0"/>
              <a:t>行政处罚的管辖和适用</a:t>
            </a:r>
          </a:p>
          <a:p>
            <a:r>
              <a:rPr lang="zh-CN" altLang="en-US" b="1" dirty="0"/>
              <a:t>第五章</a:t>
            </a:r>
            <a:r>
              <a:rPr lang="zh-CN" altLang="en-US" dirty="0"/>
              <a:t>　行政处罚的决定</a:t>
            </a:r>
          </a:p>
          <a:p>
            <a:endParaRPr lang="zh-CN" altLang="en-US" dirty="0"/>
          </a:p>
        </p:txBody>
      </p:sp>
      <p:sp>
        <p:nvSpPr>
          <p:cNvPr id="4" name="内容占位符 3"/>
          <p:cNvSpPr>
            <a:spLocks noGrp="1"/>
          </p:cNvSpPr>
          <p:nvPr>
            <p:ph sz="half" idx="2"/>
          </p:nvPr>
        </p:nvSpPr>
        <p:spPr/>
        <p:txBody>
          <a:bodyPr>
            <a:normAutofit/>
          </a:bodyPr>
          <a:lstStyle/>
          <a:p>
            <a:r>
              <a:rPr lang="zh-CN" altLang="en-US" dirty="0"/>
              <a:t>第一节　一般规定</a:t>
            </a:r>
          </a:p>
          <a:p>
            <a:r>
              <a:rPr lang="zh-CN" altLang="en-US" dirty="0"/>
              <a:t>第二节　简易程序</a:t>
            </a:r>
          </a:p>
          <a:p>
            <a:r>
              <a:rPr lang="zh-CN" altLang="en-US" dirty="0"/>
              <a:t>第三节　普通程序</a:t>
            </a:r>
          </a:p>
          <a:p>
            <a:r>
              <a:rPr lang="zh-CN" altLang="en-US" dirty="0"/>
              <a:t>第四节　听证程序</a:t>
            </a:r>
          </a:p>
          <a:p>
            <a:r>
              <a:rPr lang="zh-CN" altLang="en-US" b="1" dirty="0"/>
              <a:t>第六章</a:t>
            </a:r>
            <a:r>
              <a:rPr lang="zh-CN" altLang="en-US" dirty="0"/>
              <a:t>　行政处罚的执行</a:t>
            </a:r>
          </a:p>
          <a:p>
            <a:r>
              <a:rPr lang="zh-CN" altLang="en-US" b="1" dirty="0"/>
              <a:t>第七章</a:t>
            </a:r>
            <a:r>
              <a:rPr lang="zh-CN" altLang="en-US" dirty="0"/>
              <a:t>　法律责任</a:t>
            </a:r>
          </a:p>
          <a:p>
            <a:r>
              <a:rPr lang="zh-CN" altLang="en-US" b="1" dirty="0"/>
              <a:t>第八章</a:t>
            </a:r>
            <a:r>
              <a:rPr lang="zh-CN" altLang="en-US" dirty="0"/>
              <a:t>　</a:t>
            </a:r>
            <a:r>
              <a:rPr lang="zh-CN" altLang="en-US" dirty="0" smtClean="0"/>
              <a:t>附则</a:t>
            </a:r>
            <a:endParaRPr lang="en-US" altLang="zh-CN" dirty="0" smtClean="0"/>
          </a:p>
          <a:p>
            <a:endParaRPr lang="zh-CN" altLang="en-US" dirty="0"/>
          </a:p>
          <a:p>
            <a:endParaRPr lang="zh-CN" altLang="en-US" dirty="0"/>
          </a:p>
        </p:txBody>
      </p:sp>
    </p:spTree>
    <p:extLst>
      <p:ext uri="{BB962C8B-B14F-4D97-AF65-F5344CB8AC3E}">
        <p14:creationId xmlns:p14="http://schemas.microsoft.com/office/powerpoint/2010/main" val="3824459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主要制度变化</a:t>
            </a:r>
            <a:endParaRPr lang="zh-CN" altLang="en-US" dirty="0"/>
          </a:p>
        </p:txBody>
      </p:sp>
      <p:sp>
        <p:nvSpPr>
          <p:cNvPr id="3" name="内容占位符 2"/>
          <p:cNvSpPr>
            <a:spLocks noGrp="1"/>
          </p:cNvSpPr>
          <p:nvPr>
            <p:ph idx="1"/>
          </p:nvPr>
        </p:nvSpPr>
        <p:spPr/>
        <p:txBody>
          <a:bodyPr>
            <a:normAutofit lnSpcReduction="10000"/>
          </a:bodyPr>
          <a:lstStyle/>
          <a:p>
            <a:r>
              <a:rPr lang="zh-CN" altLang="en-US" b="1" dirty="0" smtClean="0"/>
              <a:t>不变</a:t>
            </a:r>
            <a:r>
              <a:rPr lang="zh-CN" altLang="en-US" dirty="0" smtClean="0"/>
              <a:t>：基本框架、基本原则、基本制度没变。</a:t>
            </a:r>
            <a:endParaRPr lang="en-US" altLang="zh-CN" dirty="0" smtClean="0"/>
          </a:p>
          <a:p>
            <a:r>
              <a:rPr lang="zh-CN" altLang="en-US" b="1" dirty="0" smtClean="0"/>
              <a:t>变化</a:t>
            </a:r>
            <a:r>
              <a:rPr lang="zh-CN" altLang="en-US" dirty="0" smtClean="0"/>
              <a:t>：</a:t>
            </a:r>
            <a:endParaRPr lang="en-US" altLang="zh-CN" dirty="0" smtClean="0"/>
          </a:p>
          <a:p>
            <a:r>
              <a:rPr lang="en-US" altLang="zh-CN" dirty="0" smtClean="0"/>
              <a:t>1.</a:t>
            </a:r>
            <a:r>
              <a:rPr lang="zh-CN" altLang="en-US" dirty="0" smtClean="0"/>
              <a:t>处罚种类有增加；</a:t>
            </a:r>
            <a:endParaRPr lang="en-US" altLang="zh-CN" dirty="0" smtClean="0"/>
          </a:p>
          <a:p>
            <a:r>
              <a:rPr lang="en-US" altLang="zh-CN" dirty="0" smtClean="0"/>
              <a:t>2.</a:t>
            </a:r>
            <a:r>
              <a:rPr lang="zh-CN" altLang="en-US" dirty="0" smtClean="0"/>
              <a:t>处罚设定权变化；</a:t>
            </a:r>
            <a:endParaRPr lang="en-US" altLang="zh-CN" dirty="0" smtClean="0"/>
          </a:p>
          <a:p>
            <a:r>
              <a:rPr lang="en-US" altLang="zh-CN" dirty="0" smtClean="0"/>
              <a:t>3.</a:t>
            </a:r>
            <a:r>
              <a:rPr lang="zh-CN" altLang="en-US" dirty="0" smtClean="0"/>
              <a:t>处罚权限下沉；</a:t>
            </a:r>
            <a:endParaRPr lang="en-US" altLang="zh-CN" dirty="0" smtClean="0"/>
          </a:p>
          <a:p>
            <a:r>
              <a:rPr lang="en-US" altLang="zh-CN" dirty="0" smtClean="0"/>
              <a:t>4.</a:t>
            </a:r>
            <a:r>
              <a:rPr lang="zh-CN" altLang="en-US" dirty="0" smtClean="0"/>
              <a:t>细化处罚程序，增加三项制度规定；</a:t>
            </a:r>
            <a:endParaRPr lang="en-US" altLang="zh-CN" dirty="0" smtClean="0"/>
          </a:p>
          <a:p>
            <a:r>
              <a:rPr lang="en-US" altLang="zh-CN" dirty="0" smtClean="0"/>
              <a:t>5.</a:t>
            </a:r>
            <a:r>
              <a:rPr lang="zh-CN" altLang="en-US" dirty="0" smtClean="0"/>
              <a:t>细化证据制度；</a:t>
            </a:r>
            <a:endParaRPr lang="en-US" altLang="zh-CN" dirty="0" smtClean="0"/>
          </a:p>
          <a:p>
            <a:r>
              <a:rPr lang="en-US" altLang="zh-CN" dirty="0" smtClean="0"/>
              <a:t>6.</a:t>
            </a:r>
            <a:r>
              <a:rPr lang="zh-CN" altLang="en-US" dirty="0" smtClean="0"/>
              <a:t>简易程序、当场收缴程序的款额增加；</a:t>
            </a:r>
            <a:endParaRPr lang="en-US" altLang="zh-CN" dirty="0" smtClean="0"/>
          </a:p>
          <a:p>
            <a:r>
              <a:rPr lang="en-US" altLang="zh-CN" dirty="0" smtClean="0"/>
              <a:t>7.</a:t>
            </a:r>
            <a:r>
              <a:rPr lang="zh-CN" altLang="en-US" dirty="0" smtClean="0"/>
              <a:t>强化监督、考核、评议制度；</a:t>
            </a:r>
            <a:endParaRPr lang="en-US" altLang="zh-CN" dirty="0" smtClean="0"/>
          </a:p>
          <a:p>
            <a:r>
              <a:rPr lang="en-US" altLang="zh-CN" dirty="0" smtClean="0"/>
              <a:t>8.</a:t>
            </a:r>
            <a:r>
              <a:rPr lang="zh-CN" altLang="en-US" dirty="0" smtClean="0"/>
              <a:t>法条增加（</a:t>
            </a:r>
            <a:r>
              <a:rPr lang="en-US" altLang="zh-CN" dirty="0" smtClean="0"/>
              <a:t>64</a:t>
            </a:r>
            <a:r>
              <a:rPr lang="zh-CN" altLang="en-US" dirty="0" smtClean="0"/>
              <a:t>、</a:t>
            </a:r>
            <a:r>
              <a:rPr lang="en-US" altLang="zh-CN" dirty="0" smtClean="0"/>
              <a:t>86</a:t>
            </a:r>
            <a:r>
              <a:rPr lang="zh-CN" altLang="en-US" dirty="0" smtClean="0"/>
              <a:t>）</a:t>
            </a:r>
            <a:r>
              <a:rPr lang="en-US" altLang="zh-CN" dirty="0" smtClean="0"/>
              <a:t>.</a:t>
            </a:r>
            <a:endParaRPr lang="zh-CN" altLang="en-US" dirty="0"/>
          </a:p>
        </p:txBody>
      </p:sp>
    </p:spTree>
    <p:extLst>
      <p:ext uri="{BB962C8B-B14F-4D97-AF65-F5344CB8AC3E}">
        <p14:creationId xmlns:p14="http://schemas.microsoft.com/office/powerpoint/2010/main" val="3539358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第一章　总则</a:t>
            </a:r>
          </a:p>
        </p:txBody>
      </p:sp>
      <p:sp>
        <p:nvSpPr>
          <p:cNvPr id="3" name="内容占位符 2"/>
          <p:cNvSpPr>
            <a:spLocks noGrp="1"/>
          </p:cNvSpPr>
          <p:nvPr>
            <p:ph idx="1"/>
          </p:nvPr>
        </p:nvSpPr>
        <p:spPr/>
        <p:txBody>
          <a:bodyPr/>
          <a:lstStyle/>
          <a:p>
            <a:r>
              <a:rPr lang="zh-CN" altLang="en-US" dirty="0" smtClean="0"/>
              <a:t>行政</a:t>
            </a:r>
            <a:r>
              <a:rPr lang="zh-CN" altLang="en-US" dirty="0"/>
              <a:t>处罚的含义：行政处罚是指行政机关依法对违反行政管理秩序的公民、法人或者其他组织，以减损权益或者增加义务的方式予以惩戒的行为</a:t>
            </a:r>
            <a:r>
              <a:rPr lang="zh-CN" altLang="en-US" dirty="0" smtClean="0"/>
              <a:t>。</a:t>
            </a:r>
            <a:endParaRPr lang="en-US" altLang="zh-CN" dirty="0" smtClean="0"/>
          </a:p>
          <a:p>
            <a:r>
              <a:rPr lang="zh-CN" altLang="en-US" dirty="0" smtClean="0"/>
              <a:t>与相关概念比较：</a:t>
            </a:r>
            <a:endParaRPr lang="en-US" altLang="zh-CN" dirty="0" smtClean="0"/>
          </a:p>
          <a:p>
            <a:r>
              <a:rPr lang="en-US" altLang="zh-CN" dirty="0" smtClean="0"/>
              <a:t>1.</a:t>
            </a:r>
            <a:r>
              <a:rPr lang="zh-CN" altLang="en-US" dirty="0" smtClean="0"/>
              <a:t>与刑罚的区别；</a:t>
            </a:r>
            <a:endParaRPr lang="en-US" altLang="zh-CN" dirty="0" smtClean="0"/>
          </a:p>
          <a:p>
            <a:r>
              <a:rPr lang="en-US" altLang="zh-CN" dirty="0" smtClean="0"/>
              <a:t>2.</a:t>
            </a:r>
            <a:r>
              <a:rPr lang="zh-CN" altLang="en-US" dirty="0" smtClean="0"/>
              <a:t>与处分的区别。</a:t>
            </a:r>
            <a:endParaRPr lang="zh-CN" altLang="en-US" dirty="0"/>
          </a:p>
        </p:txBody>
      </p:sp>
    </p:spTree>
    <p:extLst>
      <p:ext uri="{BB962C8B-B14F-4D97-AF65-F5344CB8AC3E}">
        <p14:creationId xmlns:p14="http://schemas.microsoft.com/office/powerpoint/2010/main" val="2869136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行政处罚的基本原则</a:t>
            </a:r>
            <a:endParaRPr lang="zh-CN" altLang="en-US" dirty="0"/>
          </a:p>
        </p:txBody>
      </p:sp>
      <p:sp>
        <p:nvSpPr>
          <p:cNvPr id="3" name="内容占位符 2"/>
          <p:cNvSpPr>
            <a:spLocks noGrp="1"/>
          </p:cNvSpPr>
          <p:nvPr>
            <p:ph idx="1"/>
          </p:nvPr>
        </p:nvSpPr>
        <p:spPr/>
        <p:txBody>
          <a:bodyPr/>
          <a:lstStyle/>
          <a:p>
            <a:r>
              <a:rPr lang="zh-CN" altLang="en-US" dirty="0" smtClean="0"/>
              <a:t>一、处罚</a:t>
            </a:r>
            <a:r>
              <a:rPr lang="zh-CN" altLang="en-US" dirty="0"/>
              <a:t>法定（合法性）</a:t>
            </a:r>
            <a:r>
              <a:rPr lang="zh-CN" altLang="en-US" dirty="0" smtClean="0"/>
              <a:t>原则</a:t>
            </a:r>
            <a:endParaRPr lang="en-US" altLang="zh-CN" dirty="0" smtClean="0"/>
          </a:p>
          <a:p>
            <a:r>
              <a:rPr lang="en-US" altLang="zh-CN" dirty="0" smtClean="0"/>
              <a:t>1.</a:t>
            </a:r>
            <a:r>
              <a:rPr lang="zh-CN" altLang="en-US" dirty="0" smtClean="0"/>
              <a:t>处罚的设定合法；</a:t>
            </a:r>
            <a:endParaRPr lang="en-US" altLang="zh-CN" dirty="0" smtClean="0"/>
          </a:p>
          <a:p>
            <a:r>
              <a:rPr lang="en-US" altLang="zh-CN" dirty="0" smtClean="0"/>
              <a:t>2.</a:t>
            </a:r>
            <a:r>
              <a:rPr lang="zh-CN" altLang="en-US" dirty="0" smtClean="0"/>
              <a:t>处罚的依据合法；</a:t>
            </a:r>
            <a:endParaRPr lang="en-US" altLang="zh-CN" dirty="0" smtClean="0"/>
          </a:p>
          <a:p>
            <a:r>
              <a:rPr lang="en-US" altLang="zh-CN" dirty="0" smtClean="0"/>
              <a:t>3.</a:t>
            </a:r>
            <a:r>
              <a:rPr lang="zh-CN" altLang="en-US" dirty="0" smtClean="0"/>
              <a:t>处罚的主体和权限合法；</a:t>
            </a:r>
            <a:endParaRPr lang="en-US" altLang="zh-CN" dirty="0" smtClean="0"/>
          </a:p>
          <a:p>
            <a:r>
              <a:rPr lang="en-US" altLang="zh-CN" dirty="0" smtClean="0"/>
              <a:t>4.</a:t>
            </a:r>
            <a:r>
              <a:rPr lang="zh-CN" altLang="en-US" dirty="0" smtClean="0"/>
              <a:t>处罚程序合法。</a:t>
            </a:r>
            <a:endParaRPr lang="zh-CN" altLang="en-US" dirty="0"/>
          </a:p>
        </p:txBody>
      </p:sp>
    </p:spTree>
    <p:extLst>
      <p:ext uri="{BB962C8B-B14F-4D97-AF65-F5344CB8AC3E}">
        <p14:creationId xmlns:p14="http://schemas.microsoft.com/office/powerpoint/2010/main" val="992189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行政处罚的基本原则</a:t>
            </a:r>
          </a:p>
        </p:txBody>
      </p:sp>
      <p:sp>
        <p:nvSpPr>
          <p:cNvPr id="3" name="内容占位符 2"/>
          <p:cNvSpPr>
            <a:spLocks noGrp="1"/>
          </p:cNvSpPr>
          <p:nvPr>
            <p:ph idx="1"/>
          </p:nvPr>
        </p:nvSpPr>
        <p:spPr/>
        <p:txBody>
          <a:bodyPr>
            <a:normAutofit fontScale="92500" lnSpcReduction="10000"/>
          </a:bodyPr>
          <a:lstStyle/>
          <a:p>
            <a:r>
              <a:rPr lang="zh-CN" altLang="en-US" dirty="0" smtClean="0"/>
              <a:t>二、公正</a:t>
            </a:r>
            <a:r>
              <a:rPr lang="zh-CN" altLang="en-US" dirty="0"/>
              <a:t>、公开</a:t>
            </a:r>
            <a:r>
              <a:rPr lang="zh-CN" altLang="en-US" dirty="0" smtClean="0"/>
              <a:t>原则</a:t>
            </a:r>
            <a:endParaRPr lang="en-US" altLang="zh-CN" dirty="0" smtClean="0"/>
          </a:p>
          <a:p>
            <a:r>
              <a:rPr lang="zh-CN" altLang="en-US" b="1" dirty="0" smtClean="0"/>
              <a:t>第</a:t>
            </a:r>
            <a:r>
              <a:rPr lang="en-US" altLang="zh-CN" b="1" dirty="0" smtClean="0"/>
              <a:t>5</a:t>
            </a:r>
            <a:r>
              <a:rPr lang="zh-CN" altLang="en-US" b="1" dirty="0" smtClean="0"/>
              <a:t>条</a:t>
            </a:r>
            <a:r>
              <a:rPr lang="zh-CN" altLang="en-US" dirty="0"/>
              <a:t>　行政处罚遵循公正、公开的原则。</a:t>
            </a:r>
          </a:p>
          <a:p>
            <a:r>
              <a:rPr lang="zh-CN" altLang="en-US" dirty="0"/>
              <a:t>设定和实施行政处罚必须以事实为依据，与违法行为的事实、性质、情节以及社会危害程度相当。</a:t>
            </a:r>
          </a:p>
          <a:p>
            <a:r>
              <a:rPr lang="zh-CN" altLang="en-US" dirty="0"/>
              <a:t>对违法行为给予行政处罚的规定必须公布；未经公布的，不得作为行政处罚的依据</a:t>
            </a:r>
            <a:r>
              <a:rPr lang="zh-CN" altLang="en-US" dirty="0" smtClean="0"/>
              <a:t>。</a:t>
            </a:r>
            <a:endParaRPr lang="en-US" altLang="zh-CN" dirty="0" smtClean="0"/>
          </a:p>
          <a:p>
            <a:r>
              <a:rPr lang="zh-CN" altLang="en-US" b="1" dirty="0"/>
              <a:t>公正</a:t>
            </a:r>
            <a:r>
              <a:rPr lang="zh-CN" altLang="en-US" b="1" dirty="0" smtClean="0"/>
              <a:t>要求</a:t>
            </a:r>
            <a:r>
              <a:rPr lang="zh-CN" altLang="en-US" dirty="0" smtClean="0"/>
              <a:t>：</a:t>
            </a:r>
            <a:endParaRPr lang="en-US" altLang="zh-CN" dirty="0" smtClean="0"/>
          </a:p>
          <a:p>
            <a:r>
              <a:rPr lang="en-US" altLang="zh-CN" dirty="0" smtClean="0"/>
              <a:t>1.</a:t>
            </a:r>
            <a:r>
              <a:rPr lang="zh-CN" altLang="en-US" dirty="0" smtClean="0"/>
              <a:t>不歧视、无偏见、不偏袒，一视同仁；</a:t>
            </a:r>
            <a:endParaRPr lang="en-US" altLang="zh-CN" dirty="0" smtClean="0"/>
          </a:p>
          <a:p>
            <a:r>
              <a:rPr lang="en-US" altLang="zh-CN" dirty="0" smtClean="0"/>
              <a:t>2.</a:t>
            </a:r>
            <a:r>
              <a:rPr lang="zh-CN" altLang="en-US" dirty="0" smtClean="0"/>
              <a:t>同等情况同等对待；不同情况，区别对待；</a:t>
            </a:r>
            <a:endParaRPr lang="en-US" altLang="zh-CN" dirty="0" smtClean="0"/>
          </a:p>
          <a:p>
            <a:r>
              <a:rPr lang="en-US" altLang="zh-CN" dirty="0" smtClean="0"/>
              <a:t>3.</a:t>
            </a:r>
            <a:r>
              <a:rPr lang="zh-CN" altLang="en-US" dirty="0" smtClean="0"/>
              <a:t>只考虑相关因素，不考虑无关因素。</a:t>
            </a:r>
            <a:endParaRPr lang="en-US" altLang="zh-CN" dirty="0" smtClean="0"/>
          </a:p>
          <a:p>
            <a:r>
              <a:rPr lang="en-US" altLang="zh-CN" dirty="0" smtClean="0"/>
              <a:t>4.</a:t>
            </a:r>
            <a:r>
              <a:rPr lang="zh-CN" altLang="en-US" dirty="0" smtClean="0"/>
              <a:t>罚过相当。</a:t>
            </a:r>
            <a:endParaRPr lang="en-US" altLang="zh-CN" dirty="0" smtClean="0"/>
          </a:p>
          <a:p>
            <a:endParaRPr lang="zh-CN" altLang="en-US" dirty="0"/>
          </a:p>
          <a:p>
            <a:endParaRPr lang="zh-CN" altLang="en-US" dirty="0"/>
          </a:p>
        </p:txBody>
      </p:sp>
    </p:spTree>
    <p:extLst>
      <p:ext uri="{BB962C8B-B14F-4D97-AF65-F5344CB8AC3E}">
        <p14:creationId xmlns:p14="http://schemas.microsoft.com/office/powerpoint/2010/main" val="635718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行政处罚的基本原则</a:t>
            </a:r>
          </a:p>
        </p:txBody>
      </p:sp>
      <p:sp>
        <p:nvSpPr>
          <p:cNvPr id="3" name="内容占位符 2"/>
          <p:cNvSpPr>
            <a:spLocks noGrp="1"/>
          </p:cNvSpPr>
          <p:nvPr>
            <p:ph idx="1"/>
          </p:nvPr>
        </p:nvSpPr>
        <p:spPr/>
        <p:txBody>
          <a:bodyPr/>
          <a:lstStyle/>
          <a:p>
            <a:r>
              <a:rPr lang="zh-CN" altLang="en-US" dirty="0" smtClean="0"/>
              <a:t>公开要求：</a:t>
            </a:r>
            <a:endParaRPr lang="en-US" altLang="zh-CN" dirty="0" smtClean="0"/>
          </a:p>
          <a:p>
            <a:r>
              <a:rPr lang="en-US" altLang="zh-CN" dirty="0" smtClean="0"/>
              <a:t>1.</a:t>
            </a:r>
            <a:r>
              <a:rPr lang="zh-CN" altLang="en-US" dirty="0" smtClean="0"/>
              <a:t>公开法律依据（对社会公开）；</a:t>
            </a:r>
            <a:endParaRPr lang="en-US" altLang="zh-CN" dirty="0" smtClean="0"/>
          </a:p>
          <a:p>
            <a:r>
              <a:rPr lang="en-US" altLang="zh-CN" dirty="0" smtClean="0"/>
              <a:t>2.</a:t>
            </a:r>
            <a:r>
              <a:rPr lang="zh-CN" altLang="en-US" dirty="0" smtClean="0"/>
              <a:t>公开处罚主体和权责清单（对社会）；</a:t>
            </a:r>
            <a:endParaRPr lang="en-US" altLang="zh-CN" dirty="0" smtClean="0"/>
          </a:p>
          <a:p>
            <a:r>
              <a:rPr lang="en-US" altLang="zh-CN" dirty="0" smtClean="0"/>
              <a:t>3.</a:t>
            </a:r>
            <a:r>
              <a:rPr lang="zh-CN" altLang="en-US" dirty="0" smtClean="0"/>
              <a:t>公开处罚程序（对当事人）；</a:t>
            </a:r>
            <a:endParaRPr lang="en-US" altLang="zh-CN" dirty="0" smtClean="0"/>
          </a:p>
          <a:p>
            <a:r>
              <a:rPr lang="en-US" altLang="zh-CN" dirty="0" smtClean="0"/>
              <a:t>4.</a:t>
            </a:r>
            <a:r>
              <a:rPr lang="zh-CN" altLang="en-US" dirty="0" smtClean="0"/>
              <a:t>公开处罚结果（对当事人；重大影响的，对社会）；</a:t>
            </a:r>
            <a:endParaRPr lang="en-US" altLang="zh-CN" dirty="0" smtClean="0"/>
          </a:p>
          <a:p>
            <a:r>
              <a:rPr lang="en-US" altLang="zh-CN" dirty="0" smtClean="0"/>
              <a:t>5.</a:t>
            </a:r>
            <a:r>
              <a:rPr lang="zh-CN" altLang="en-US" dirty="0" smtClean="0"/>
              <a:t>公开法律救济途径和监督途径（对社会）。</a:t>
            </a:r>
            <a:endParaRPr lang="zh-CN" altLang="en-US" dirty="0"/>
          </a:p>
        </p:txBody>
      </p:sp>
    </p:spTree>
    <p:extLst>
      <p:ext uri="{BB962C8B-B14F-4D97-AF65-F5344CB8AC3E}">
        <p14:creationId xmlns:p14="http://schemas.microsoft.com/office/powerpoint/2010/main" val="3410903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行政处罚的基本原则</a:t>
            </a:r>
          </a:p>
        </p:txBody>
      </p:sp>
      <p:sp>
        <p:nvSpPr>
          <p:cNvPr id="3" name="内容占位符 2"/>
          <p:cNvSpPr>
            <a:spLocks noGrp="1"/>
          </p:cNvSpPr>
          <p:nvPr>
            <p:ph idx="1"/>
          </p:nvPr>
        </p:nvSpPr>
        <p:spPr/>
        <p:txBody>
          <a:bodyPr/>
          <a:lstStyle/>
          <a:p>
            <a:r>
              <a:rPr lang="zh-CN" altLang="en-US" dirty="0" smtClean="0"/>
              <a:t>三、处罚</a:t>
            </a:r>
            <a:r>
              <a:rPr lang="zh-CN" altLang="en-US" dirty="0"/>
              <a:t>与教育相</a:t>
            </a:r>
            <a:r>
              <a:rPr lang="zh-CN" altLang="en-US" dirty="0" smtClean="0"/>
              <a:t>结合原则</a:t>
            </a:r>
            <a:endParaRPr lang="en-US" altLang="zh-CN" dirty="0" smtClean="0"/>
          </a:p>
          <a:p>
            <a:r>
              <a:rPr lang="zh-CN" altLang="en-US" dirty="0" smtClean="0"/>
              <a:t>第六条 实施</a:t>
            </a:r>
            <a:r>
              <a:rPr lang="zh-CN" altLang="en-US" dirty="0"/>
              <a:t>行政处罚，纠正违法行为，应当坚持处罚与教育相结合，教育公民、法人或者其他组织自觉守法</a:t>
            </a:r>
            <a:r>
              <a:rPr lang="zh-CN" altLang="en-US" dirty="0" smtClean="0"/>
              <a:t>。</a:t>
            </a:r>
            <a:endParaRPr lang="en-US" altLang="zh-CN" dirty="0" smtClean="0"/>
          </a:p>
          <a:p>
            <a:r>
              <a:rPr lang="zh-CN" altLang="en-US" dirty="0" smtClean="0"/>
              <a:t>原因：教育与处罚都是手段，而不是目的。</a:t>
            </a:r>
            <a:endParaRPr lang="en-US" altLang="zh-CN" dirty="0" smtClean="0"/>
          </a:p>
          <a:p>
            <a:r>
              <a:rPr lang="zh-CN" altLang="en-US" dirty="0" smtClean="0"/>
              <a:t>如何坚持本原则：实事求是，宽严相济；主要体现在行政处罚的适用制度中。</a:t>
            </a:r>
            <a:endParaRPr lang="zh-CN" altLang="en-US" dirty="0"/>
          </a:p>
        </p:txBody>
      </p:sp>
    </p:spTree>
    <p:extLst>
      <p:ext uri="{BB962C8B-B14F-4D97-AF65-F5344CB8AC3E}">
        <p14:creationId xmlns:p14="http://schemas.microsoft.com/office/powerpoint/2010/main" val="19466934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行政处罚的基本原则</a:t>
            </a:r>
          </a:p>
        </p:txBody>
      </p:sp>
      <p:sp>
        <p:nvSpPr>
          <p:cNvPr id="3" name="内容占位符 2"/>
          <p:cNvSpPr>
            <a:spLocks noGrp="1"/>
          </p:cNvSpPr>
          <p:nvPr>
            <p:ph idx="1"/>
          </p:nvPr>
        </p:nvSpPr>
        <p:spPr/>
        <p:txBody>
          <a:bodyPr/>
          <a:lstStyle/>
          <a:p>
            <a:r>
              <a:rPr lang="zh-CN" altLang="en-US" dirty="0"/>
              <a:t>四、权利保障</a:t>
            </a:r>
            <a:r>
              <a:rPr lang="zh-CN" altLang="en-US" dirty="0" smtClean="0"/>
              <a:t>原则</a:t>
            </a:r>
            <a:endParaRPr lang="en-US" altLang="zh-CN" dirty="0" smtClean="0"/>
          </a:p>
          <a:p>
            <a:r>
              <a:rPr lang="en-US" altLang="zh-CN" dirty="0" smtClean="0"/>
              <a:t>1.</a:t>
            </a:r>
            <a:r>
              <a:rPr lang="zh-CN" altLang="en-US" dirty="0"/>
              <a:t>陈述权、申辩权、申请行政复议权、提起行政诉讼权：公民、法人或者其他组织对行政机关所给予的行政处罚，享有陈述权、申辩权；对行政处罚不服的，有权依法申请行政复议或者提起行政诉讼</a:t>
            </a:r>
            <a:r>
              <a:rPr lang="zh-CN" altLang="en-US" dirty="0" smtClean="0"/>
              <a:t>。</a:t>
            </a:r>
            <a:endParaRPr lang="en-US" altLang="zh-CN" dirty="0" smtClean="0"/>
          </a:p>
          <a:p>
            <a:r>
              <a:rPr lang="en-US" altLang="zh-CN" dirty="0" smtClean="0"/>
              <a:t>2.</a:t>
            </a:r>
            <a:r>
              <a:rPr lang="zh-CN" altLang="en-US" dirty="0"/>
              <a:t>提出国家赔偿的权利。公民、法人或者其他组织因行政机关违法给予行政处罚受到损害的，有权依法提出赔偿要求</a:t>
            </a:r>
            <a:r>
              <a:rPr lang="zh-CN" altLang="en-US" dirty="0" smtClean="0"/>
              <a:t>。</a:t>
            </a:r>
            <a:endParaRPr lang="en-US" altLang="zh-CN" dirty="0" smtClean="0"/>
          </a:p>
          <a:p>
            <a:r>
              <a:rPr lang="en-US" altLang="zh-CN" dirty="0" smtClean="0"/>
              <a:t>3.</a:t>
            </a:r>
            <a:r>
              <a:rPr lang="zh-CN" altLang="en-US" dirty="0" smtClean="0"/>
              <a:t>知情权：体现在事前告知等制度中。</a:t>
            </a:r>
            <a:endParaRPr lang="zh-CN" altLang="en-US" dirty="0"/>
          </a:p>
        </p:txBody>
      </p:sp>
    </p:spTree>
    <p:extLst>
      <p:ext uri="{BB962C8B-B14F-4D97-AF65-F5344CB8AC3E}">
        <p14:creationId xmlns:p14="http://schemas.microsoft.com/office/powerpoint/2010/main" val="1359859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行政处罚的基本原则</a:t>
            </a:r>
          </a:p>
        </p:txBody>
      </p:sp>
      <p:sp>
        <p:nvSpPr>
          <p:cNvPr id="3" name="内容占位符 2"/>
          <p:cNvSpPr>
            <a:spLocks noGrp="1"/>
          </p:cNvSpPr>
          <p:nvPr>
            <p:ph idx="1"/>
          </p:nvPr>
        </p:nvSpPr>
        <p:spPr/>
        <p:txBody>
          <a:bodyPr>
            <a:normAutofit lnSpcReduction="10000"/>
          </a:bodyPr>
          <a:lstStyle/>
          <a:p>
            <a:r>
              <a:rPr lang="en-US" altLang="zh-CN" dirty="0" smtClean="0"/>
              <a:t>4.</a:t>
            </a:r>
            <a:r>
              <a:rPr lang="zh-CN" altLang="en-US" dirty="0"/>
              <a:t>拒绝权</a:t>
            </a:r>
            <a:r>
              <a:rPr lang="zh-CN" altLang="en-US" dirty="0" smtClean="0"/>
              <a:t>：</a:t>
            </a:r>
            <a:endParaRPr lang="en-US" altLang="zh-CN" dirty="0" smtClean="0"/>
          </a:p>
          <a:p>
            <a:r>
              <a:rPr lang="zh-CN" altLang="en-US" dirty="0" smtClean="0"/>
              <a:t>第</a:t>
            </a:r>
            <a:r>
              <a:rPr lang="en-US" altLang="zh-CN" dirty="0" smtClean="0"/>
              <a:t>55</a:t>
            </a:r>
            <a:r>
              <a:rPr lang="zh-CN" altLang="en-US" dirty="0" smtClean="0"/>
              <a:t>条：执法</a:t>
            </a:r>
            <a:r>
              <a:rPr lang="zh-CN" altLang="en-US" dirty="0"/>
              <a:t>人员在调查或者进行检查时，应当主动向当事人或者有关人员出示执法证件。当事人或者有关人员有权要求执法人员出示执法证件。执法人员不出示执法证件的，当事人或者有关人员有权</a:t>
            </a:r>
            <a:r>
              <a:rPr lang="zh-CN" altLang="en-US" dirty="0">
                <a:solidFill>
                  <a:srgbClr val="FF0000"/>
                </a:solidFill>
              </a:rPr>
              <a:t>拒绝</a:t>
            </a:r>
            <a:r>
              <a:rPr lang="zh-CN" altLang="en-US" dirty="0"/>
              <a:t>接受调查或者检查</a:t>
            </a:r>
            <a:r>
              <a:rPr lang="zh-CN" altLang="en-US" dirty="0" smtClean="0"/>
              <a:t>。</a:t>
            </a:r>
            <a:endParaRPr lang="en-US" altLang="zh-CN" dirty="0" smtClean="0"/>
          </a:p>
          <a:p>
            <a:r>
              <a:rPr lang="zh-CN" altLang="en-US" dirty="0" smtClean="0"/>
              <a:t>第</a:t>
            </a:r>
            <a:r>
              <a:rPr lang="en-US" altLang="zh-CN" dirty="0" smtClean="0"/>
              <a:t>70</a:t>
            </a:r>
            <a:r>
              <a:rPr lang="zh-CN" altLang="en-US" dirty="0" smtClean="0"/>
              <a:t>条</a:t>
            </a:r>
            <a:r>
              <a:rPr lang="zh-CN" altLang="en-US" dirty="0"/>
              <a:t>行政机关及其执法人员当场收缴罚款的，必须向当事人出具国务院财政部门或者省、自治区、直辖市人民政府财政部门统一制发的专用票据；不出具财政部门统一制发的专用票据的，当事人有权</a:t>
            </a:r>
            <a:r>
              <a:rPr lang="zh-CN" altLang="en-US" dirty="0">
                <a:solidFill>
                  <a:srgbClr val="FF0000"/>
                </a:solidFill>
              </a:rPr>
              <a:t>拒绝</a:t>
            </a:r>
            <a:r>
              <a:rPr lang="zh-CN" altLang="en-US" dirty="0"/>
              <a:t>缴纳罚款。</a:t>
            </a:r>
          </a:p>
        </p:txBody>
      </p:sp>
    </p:spTree>
    <p:extLst>
      <p:ext uri="{BB962C8B-B14F-4D97-AF65-F5344CB8AC3E}">
        <p14:creationId xmlns:p14="http://schemas.microsoft.com/office/powerpoint/2010/main" val="36522543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行政处罚的基本原则</a:t>
            </a:r>
          </a:p>
        </p:txBody>
      </p:sp>
      <p:sp>
        <p:nvSpPr>
          <p:cNvPr id="3" name="内容占位符 2"/>
          <p:cNvSpPr>
            <a:spLocks noGrp="1"/>
          </p:cNvSpPr>
          <p:nvPr>
            <p:ph idx="1"/>
          </p:nvPr>
        </p:nvSpPr>
        <p:spPr/>
        <p:txBody>
          <a:bodyPr>
            <a:normAutofit lnSpcReduction="10000"/>
          </a:bodyPr>
          <a:lstStyle/>
          <a:p>
            <a:r>
              <a:rPr lang="en-US" altLang="zh-CN" dirty="0" smtClean="0"/>
              <a:t>5.</a:t>
            </a:r>
            <a:r>
              <a:rPr lang="zh-CN" altLang="en-US" dirty="0" smtClean="0"/>
              <a:t>监督权：</a:t>
            </a:r>
            <a:endParaRPr lang="en-US" altLang="zh-CN" dirty="0" smtClean="0"/>
          </a:p>
          <a:p>
            <a:r>
              <a:rPr lang="zh-CN" altLang="en-US" dirty="0" smtClean="0"/>
              <a:t>第</a:t>
            </a:r>
            <a:r>
              <a:rPr lang="en-US" altLang="zh-CN" dirty="0" smtClean="0"/>
              <a:t>75</a:t>
            </a:r>
            <a:r>
              <a:rPr lang="zh-CN" altLang="en-US" dirty="0"/>
              <a:t>条：行政机关实施行政处罚应当接受社会监督。公民、法人或者其他组织对行政机关实施行政处罚的行为，有权</a:t>
            </a:r>
            <a:r>
              <a:rPr lang="zh-CN" altLang="en-US" dirty="0">
                <a:solidFill>
                  <a:srgbClr val="FF0000"/>
                </a:solidFill>
              </a:rPr>
              <a:t>申诉或者检举</a:t>
            </a:r>
            <a:r>
              <a:rPr lang="zh-CN" altLang="en-US" dirty="0"/>
              <a:t>；行政机关应当认真审查，发现有错误的，应当主动改正</a:t>
            </a:r>
            <a:r>
              <a:rPr lang="zh-CN" altLang="en-US" dirty="0" smtClean="0"/>
              <a:t>。</a:t>
            </a:r>
            <a:endParaRPr lang="en-US" altLang="zh-CN" dirty="0" smtClean="0"/>
          </a:p>
          <a:p>
            <a:r>
              <a:rPr lang="zh-CN" altLang="en-US" dirty="0" smtClean="0"/>
              <a:t>第</a:t>
            </a:r>
            <a:r>
              <a:rPr lang="en-US" altLang="zh-CN" dirty="0" smtClean="0"/>
              <a:t>77</a:t>
            </a:r>
            <a:r>
              <a:rPr lang="zh-CN" altLang="en-US" dirty="0" smtClean="0"/>
              <a:t>条：行政</a:t>
            </a:r>
            <a:r>
              <a:rPr lang="zh-CN" altLang="en-US" dirty="0"/>
              <a:t>机关对当事人进行处罚不使用罚款、没收财物单据或者使用非法定部门制发的罚款、没收财物单据的，当事人有权拒绝，并有权予以</a:t>
            </a:r>
            <a:r>
              <a:rPr lang="zh-CN" altLang="en-US" dirty="0">
                <a:solidFill>
                  <a:srgbClr val="FF0000"/>
                </a:solidFill>
              </a:rPr>
              <a:t>检举</a:t>
            </a:r>
            <a:r>
              <a:rPr lang="zh-CN" altLang="en-US" dirty="0"/>
              <a:t>，由上级行政机关或者有关机关对使用的非法单据予以收缴销毁，对直接负责的主管人员和其他直接责任人员依法给予处分。</a:t>
            </a:r>
          </a:p>
        </p:txBody>
      </p:sp>
    </p:spTree>
    <p:extLst>
      <p:ext uri="{BB962C8B-B14F-4D97-AF65-F5344CB8AC3E}">
        <p14:creationId xmlns:p14="http://schemas.microsoft.com/office/powerpoint/2010/main" val="11109114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第二章　行政处罚的种类和设定</a:t>
            </a:r>
          </a:p>
        </p:txBody>
      </p:sp>
      <p:sp>
        <p:nvSpPr>
          <p:cNvPr id="3" name="内容占位符 2"/>
          <p:cNvSpPr>
            <a:spLocks noGrp="1"/>
          </p:cNvSpPr>
          <p:nvPr>
            <p:ph idx="1"/>
          </p:nvPr>
        </p:nvSpPr>
        <p:spPr/>
        <p:txBody>
          <a:bodyPr/>
          <a:lstStyle/>
          <a:p>
            <a:r>
              <a:rPr lang="zh-CN" altLang="en-US" dirty="0"/>
              <a:t>行政处罚的种类：</a:t>
            </a:r>
          </a:p>
          <a:p>
            <a:r>
              <a:rPr lang="zh-CN" altLang="en-US" dirty="0"/>
              <a:t>（一）警告、通报批评；</a:t>
            </a:r>
          </a:p>
          <a:p>
            <a:r>
              <a:rPr lang="zh-CN" altLang="en-US" dirty="0"/>
              <a:t>（二）罚款、没收违法所得、没收非法财物；</a:t>
            </a:r>
          </a:p>
          <a:p>
            <a:r>
              <a:rPr lang="zh-CN" altLang="en-US" dirty="0"/>
              <a:t>（三）暂扣许可证件、降低资质等级、吊销许可证件；</a:t>
            </a:r>
          </a:p>
          <a:p>
            <a:r>
              <a:rPr lang="zh-CN" altLang="en-US" dirty="0"/>
              <a:t>（四）限制开展生产经营活动、责令停产停业、责令关闭、限制从业；</a:t>
            </a:r>
          </a:p>
          <a:p>
            <a:r>
              <a:rPr lang="zh-CN" altLang="en-US" dirty="0"/>
              <a:t>（五）行政拘留；</a:t>
            </a:r>
          </a:p>
          <a:p>
            <a:r>
              <a:rPr lang="zh-CN" altLang="en-US" dirty="0"/>
              <a:t>（六）法律、行政法规规定的其他行政处罚。</a:t>
            </a:r>
          </a:p>
          <a:p>
            <a:endParaRPr lang="zh-CN" altLang="en-US" dirty="0"/>
          </a:p>
        </p:txBody>
      </p:sp>
    </p:spTree>
    <p:extLst>
      <p:ext uri="{BB962C8B-B14F-4D97-AF65-F5344CB8AC3E}">
        <p14:creationId xmlns:p14="http://schemas.microsoft.com/office/powerpoint/2010/main" val="5133226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各种处罚方式评析</a:t>
            </a:r>
            <a:endParaRPr lang="zh-CN" altLang="en-US" dirty="0"/>
          </a:p>
        </p:txBody>
      </p:sp>
      <p:sp>
        <p:nvSpPr>
          <p:cNvPr id="3" name="内容占位符 2"/>
          <p:cNvSpPr>
            <a:spLocks noGrp="1"/>
          </p:cNvSpPr>
          <p:nvPr>
            <p:ph idx="1"/>
          </p:nvPr>
        </p:nvSpPr>
        <p:spPr/>
        <p:txBody>
          <a:bodyPr/>
          <a:lstStyle/>
          <a:p>
            <a:r>
              <a:rPr lang="en-US" altLang="zh-CN" dirty="0" smtClean="0"/>
              <a:t>1.</a:t>
            </a:r>
            <a:r>
              <a:rPr lang="zh-CN" altLang="en-US" dirty="0"/>
              <a:t>警告、通报</a:t>
            </a:r>
            <a:r>
              <a:rPr lang="zh-CN" altLang="en-US" dirty="0" smtClean="0"/>
              <a:t>批评</a:t>
            </a:r>
            <a:r>
              <a:rPr lang="en-US" altLang="zh-CN" dirty="0" smtClean="0"/>
              <a:t>——</a:t>
            </a:r>
            <a:r>
              <a:rPr lang="zh-CN" altLang="en-US" dirty="0" smtClean="0"/>
              <a:t>精神罚，最轻的处罚方式。</a:t>
            </a:r>
            <a:endParaRPr lang="en-US" altLang="zh-CN" dirty="0" smtClean="0"/>
          </a:p>
          <a:p>
            <a:r>
              <a:rPr lang="en-US" altLang="zh-CN" dirty="0" smtClean="0"/>
              <a:t>2.</a:t>
            </a:r>
            <a:r>
              <a:rPr lang="zh-CN" altLang="en-US" dirty="0"/>
              <a:t>罚款、没收违法所得、没收非法</a:t>
            </a:r>
            <a:r>
              <a:rPr lang="zh-CN" altLang="en-US" dirty="0" smtClean="0"/>
              <a:t>财物</a:t>
            </a:r>
            <a:r>
              <a:rPr lang="en-US" altLang="zh-CN" dirty="0" smtClean="0"/>
              <a:t>——</a:t>
            </a:r>
            <a:r>
              <a:rPr lang="zh-CN" altLang="en-US" dirty="0" smtClean="0"/>
              <a:t>财产罚，其中罚款是最常用、最</a:t>
            </a:r>
            <a:r>
              <a:rPr lang="zh-CN" altLang="en-US" dirty="0"/>
              <a:t>有效的处罚</a:t>
            </a:r>
            <a:r>
              <a:rPr lang="zh-CN" altLang="en-US" dirty="0" smtClean="0"/>
              <a:t>方式。</a:t>
            </a:r>
            <a:endParaRPr lang="en-US" altLang="zh-CN" dirty="0" smtClean="0"/>
          </a:p>
          <a:p>
            <a:r>
              <a:rPr lang="en-US" altLang="zh-CN" dirty="0" smtClean="0"/>
              <a:t>3.</a:t>
            </a:r>
            <a:r>
              <a:rPr lang="zh-CN" altLang="en-US" dirty="0"/>
              <a:t>暂扣许可证件、降低资质等级、吊销许可</a:t>
            </a:r>
            <a:r>
              <a:rPr lang="zh-CN" altLang="en-US" dirty="0" smtClean="0"/>
              <a:t>证件</a:t>
            </a:r>
            <a:r>
              <a:rPr lang="en-US" altLang="zh-CN" dirty="0" smtClean="0"/>
              <a:t>——</a:t>
            </a:r>
            <a:r>
              <a:rPr lang="zh-CN" altLang="en-US" dirty="0" smtClean="0"/>
              <a:t>资格罚，使相对人丧失或者暂时丧失某种从业资格，或者降低从业资质。</a:t>
            </a:r>
            <a:endParaRPr lang="en-US" altLang="zh-CN" dirty="0" smtClean="0"/>
          </a:p>
          <a:p>
            <a:r>
              <a:rPr lang="en-US" altLang="zh-CN" dirty="0" smtClean="0"/>
              <a:t>4.</a:t>
            </a:r>
            <a:r>
              <a:rPr lang="zh-CN" altLang="en-US" dirty="0"/>
              <a:t>限制开展生产经营活动、责令停产停业、责令关闭、限制</a:t>
            </a:r>
            <a:r>
              <a:rPr lang="zh-CN" altLang="en-US" dirty="0" smtClean="0"/>
              <a:t>从业</a:t>
            </a:r>
            <a:r>
              <a:rPr lang="en-US" altLang="zh-CN" dirty="0" smtClean="0"/>
              <a:t>——</a:t>
            </a:r>
            <a:r>
              <a:rPr lang="zh-CN" altLang="en-US" dirty="0" smtClean="0"/>
              <a:t>行为罚。</a:t>
            </a:r>
            <a:endParaRPr lang="zh-CN" altLang="en-US" dirty="0"/>
          </a:p>
        </p:txBody>
      </p:sp>
    </p:spTree>
    <p:extLst>
      <p:ext uri="{BB962C8B-B14F-4D97-AF65-F5344CB8AC3E}">
        <p14:creationId xmlns:p14="http://schemas.microsoft.com/office/powerpoint/2010/main" val="2483676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关于行政拘留</a:t>
            </a:r>
            <a:endParaRPr lang="zh-CN" altLang="en-US" dirty="0"/>
          </a:p>
        </p:txBody>
      </p:sp>
      <p:sp>
        <p:nvSpPr>
          <p:cNvPr id="3" name="内容占位符 2"/>
          <p:cNvSpPr>
            <a:spLocks noGrp="1"/>
          </p:cNvSpPr>
          <p:nvPr>
            <p:ph idx="1"/>
          </p:nvPr>
        </p:nvSpPr>
        <p:spPr/>
        <p:txBody>
          <a:bodyPr/>
          <a:lstStyle/>
          <a:p>
            <a:r>
              <a:rPr lang="zh-CN" altLang="en-US" dirty="0" smtClean="0"/>
              <a:t>行政拘留属于人身自由罚。</a:t>
            </a:r>
            <a:endParaRPr lang="en-US" altLang="zh-CN" dirty="0" smtClean="0"/>
          </a:p>
          <a:p>
            <a:r>
              <a:rPr lang="zh-CN" altLang="en-US" dirty="0" smtClean="0"/>
              <a:t>只能</a:t>
            </a:r>
            <a:r>
              <a:rPr lang="zh-CN" altLang="en-US" dirty="0"/>
              <a:t>由公安机关适用；</a:t>
            </a:r>
            <a:r>
              <a:rPr lang="en-US" altLang="zh-CN" dirty="0"/>
              <a:t>1——15</a:t>
            </a:r>
            <a:r>
              <a:rPr lang="zh-CN" altLang="en-US" dirty="0"/>
              <a:t>日，合并处罚不超过</a:t>
            </a:r>
            <a:r>
              <a:rPr lang="en-US" altLang="zh-CN" dirty="0"/>
              <a:t>20</a:t>
            </a:r>
            <a:r>
              <a:rPr lang="zh-CN" altLang="en-US" dirty="0"/>
              <a:t>天。；违反治安管理行为人有下列情形之一，依法应当给予行政拘留处罚的，不执行行政拘留处罚：  </a:t>
            </a:r>
            <a:br>
              <a:rPr lang="zh-CN" altLang="en-US" dirty="0"/>
            </a:br>
            <a:r>
              <a:rPr lang="en-US" altLang="zh-CN" dirty="0"/>
              <a:t>(</a:t>
            </a:r>
            <a:r>
              <a:rPr lang="zh-CN" altLang="en-US" dirty="0"/>
              <a:t>一</a:t>
            </a:r>
            <a:r>
              <a:rPr lang="en-US" altLang="zh-CN" dirty="0"/>
              <a:t>)</a:t>
            </a:r>
            <a:r>
              <a:rPr lang="zh-CN" altLang="en-US" dirty="0"/>
              <a:t>已满十四周岁不满十六周岁的；  </a:t>
            </a:r>
            <a:br>
              <a:rPr lang="zh-CN" altLang="en-US" dirty="0"/>
            </a:br>
            <a:r>
              <a:rPr lang="en-US" altLang="zh-CN" dirty="0"/>
              <a:t>(</a:t>
            </a:r>
            <a:r>
              <a:rPr lang="zh-CN" altLang="en-US" dirty="0"/>
              <a:t>二</a:t>
            </a:r>
            <a:r>
              <a:rPr lang="en-US" altLang="zh-CN" dirty="0"/>
              <a:t>)</a:t>
            </a:r>
            <a:r>
              <a:rPr lang="zh-CN" altLang="en-US" dirty="0"/>
              <a:t>已满十六周岁不满十八周岁，初次违反治安管理的；  </a:t>
            </a:r>
            <a:br>
              <a:rPr lang="zh-CN" altLang="en-US" dirty="0"/>
            </a:br>
            <a:r>
              <a:rPr lang="en-US" altLang="zh-CN" dirty="0"/>
              <a:t>(</a:t>
            </a:r>
            <a:r>
              <a:rPr lang="zh-CN" altLang="en-US" dirty="0"/>
              <a:t>三</a:t>
            </a:r>
            <a:r>
              <a:rPr lang="en-US" altLang="zh-CN" dirty="0"/>
              <a:t>)</a:t>
            </a:r>
            <a:r>
              <a:rPr lang="zh-CN" altLang="en-US" dirty="0"/>
              <a:t>七十周岁以上的；  </a:t>
            </a:r>
            <a:br>
              <a:rPr lang="zh-CN" altLang="en-US" dirty="0"/>
            </a:br>
            <a:r>
              <a:rPr lang="en-US" altLang="zh-CN" dirty="0"/>
              <a:t>(</a:t>
            </a:r>
            <a:r>
              <a:rPr lang="zh-CN" altLang="en-US" dirty="0"/>
              <a:t>四</a:t>
            </a:r>
            <a:r>
              <a:rPr lang="en-US" altLang="zh-CN" dirty="0"/>
              <a:t>)</a:t>
            </a:r>
            <a:r>
              <a:rPr lang="zh-CN" altLang="en-US" dirty="0"/>
              <a:t>怀孕或者哺乳自己不满一周岁婴儿的</a:t>
            </a:r>
            <a:r>
              <a:rPr lang="zh-CN" altLang="en-US" dirty="0" smtClean="0"/>
              <a:t>。</a:t>
            </a:r>
            <a:endParaRPr lang="en-US" altLang="zh-CN" dirty="0" smtClean="0"/>
          </a:p>
          <a:p>
            <a:r>
              <a:rPr lang="zh-CN" altLang="en-US" dirty="0" smtClean="0"/>
              <a:t>注意我国三种拘留的区别。</a:t>
            </a:r>
            <a:endParaRPr lang="zh-CN" altLang="en-US" dirty="0"/>
          </a:p>
          <a:p>
            <a:endParaRPr lang="zh-CN" altLang="en-US" dirty="0"/>
          </a:p>
        </p:txBody>
      </p:sp>
    </p:spTree>
    <p:extLst>
      <p:ext uri="{BB962C8B-B14F-4D97-AF65-F5344CB8AC3E}">
        <p14:creationId xmlns:p14="http://schemas.microsoft.com/office/powerpoint/2010/main" val="34093611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行政处罚的设定</a:t>
            </a:r>
            <a:endParaRPr lang="zh-CN" altLang="en-US" dirty="0"/>
          </a:p>
        </p:txBody>
      </p:sp>
      <p:sp>
        <p:nvSpPr>
          <p:cNvPr id="3" name="内容占位符 2"/>
          <p:cNvSpPr>
            <a:spLocks noGrp="1"/>
          </p:cNvSpPr>
          <p:nvPr>
            <p:ph idx="1"/>
          </p:nvPr>
        </p:nvSpPr>
        <p:spPr/>
        <p:txBody>
          <a:bodyPr/>
          <a:lstStyle/>
          <a:p>
            <a:r>
              <a:rPr lang="en-US" altLang="zh-CN" dirty="0" smtClean="0"/>
              <a:t>1.</a:t>
            </a:r>
            <a:r>
              <a:rPr lang="zh-CN" altLang="en-US" dirty="0" smtClean="0"/>
              <a:t>行政</a:t>
            </a:r>
            <a:r>
              <a:rPr lang="zh-CN" altLang="en-US" dirty="0"/>
              <a:t>处罚设定是指有关国家机关依法在法律、法规、行政规章中创设行政处罚的活动</a:t>
            </a:r>
            <a:r>
              <a:rPr lang="zh-CN" altLang="en-US" dirty="0" smtClean="0"/>
              <a:t>。</a:t>
            </a:r>
            <a:endParaRPr lang="en-US" altLang="zh-CN" dirty="0" smtClean="0"/>
          </a:p>
          <a:p>
            <a:r>
              <a:rPr lang="en-US" altLang="zh-CN" dirty="0" smtClean="0"/>
              <a:t>2.</a:t>
            </a:r>
            <a:r>
              <a:rPr lang="zh-CN" altLang="en-US" dirty="0" smtClean="0"/>
              <a:t>行政</a:t>
            </a:r>
            <a:r>
              <a:rPr lang="zh-CN" altLang="en-US" dirty="0"/>
              <a:t>处罚设定权属于立法权，是一种创设行政处罚的权力，是指国家机关依据法定权限和法定程序，认定违法行为性质、创设行政处罚种类、确定行政处罚幅度之权力</a:t>
            </a:r>
            <a:r>
              <a:rPr lang="zh-CN" altLang="en-US" dirty="0" smtClean="0"/>
              <a:t>。</a:t>
            </a:r>
            <a:endParaRPr lang="en-US" altLang="zh-CN" dirty="0" smtClean="0"/>
          </a:p>
          <a:p>
            <a:r>
              <a:rPr lang="en-US" altLang="zh-CN" dirty="0" smtClean="0"/>
              <a:t>3.</a:t>
            </a:r>
            <a:r>
              <a:rPr lang="zh-CN" altLang="en-US" dirty="0" smtClean="0"/>
              <a:t>行政处罚的设定不同于行政处罚的规定，设定是创设新的处罚；规定是在有处罚方式的前提下进行细化、具体化。</a:t>
            </a:r>
            <a:endParaRPr lang="zh-CN" altLang="en-US" dirty="0"/>
          </a:p>
        </p:txBody>
      </p:sp>
    </p:spTree>
    <p:extLst>
      <p:ext uri="{BB962C8B-B14F-4D97-AF65-F5344CB8AC3E}">
        <p14:creationId xmlns:p14="http://schemas.microsoft.com/office/powerpoint/2010/main" val="29606529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法律、法规、规章的设定权</a:t>
            </a:r>
            <a:endParaRPr lang="zh-CN" altLang="en-US" dirty="0"/>
          </a:p>
        </p:txBody>
      </p:sp>
      <p:sp>
        <p:nvSpPr>
          <p:cNvPr id="3" name="内容占位符 2"/>
          <p:cNvSpPr>
            <a:spLocks noGrp="1"/>
          </p:cNvSpPr>
          <p:nvPr>
            <p:ph idx="1"/>
          </p:nvPr>
        </p:nvSpPr>
        <p:spPr/>
        <p:txBody>
          <a:bodyPr>
            <a:normAutofit fontScale="92500" lnSpcReduction="10000"/>
          </a:bodyPr>
          <a:lstStyle/>
          <a:p>
            <a:r>
              <a:rPr lang="en-US" altLang="zh-CN" dirty="0" smtClean="0"/>
              <a:t>1.</a:t>
            </a:r>
            <a:r>
              <a:rPr lang="zh-CN" altLang="en-US" dirty="0"/>
              <a:t>法律：法律可以设定各种行政处罚。</a:t>
            </a:r>
          </a:p>
          <a:p>
            <a:r>
              <a:rPr lang="zh-CN" altLang="en-US" dirty="0"/>
              <a:t>限制人身自由的行政处罚，只能由法律设定。</a:t>
            </a:r>
          </a:p>
          <a:p>
            <a:r>
              <a:rPr lang="en-US" altLang="zh-CN" dirty="0" smtClean="0"/>
              <a:t>2.</a:t>
            </a:r>
            <a:r>
              <a:rPr lang="zh-CN" altLang="en-US" dirty="0"/>
              <a:t>行政法规：行政法规可以设定除限制人身自由以外的行政处罚。</a:t>
            </a:r>
          </a:p>
          <a:p>
            <a:r>
              <a:rPr lang="zh-CN" altLang="en-US" dirty="0"/>
              <a:t>法律对违法行为已经作出行政处罚规定，行政法规需要作出具体规定的，必须在法律规定的给予行政处罚的行为、种类和幅度的范围内规定。</a:t>
            </a:r>
          </a:p>
          <a:p>
            <a:r>
              <a:rPr lang="zh-CN" altLang="en-US" dirty="0"/>
              <a:t>法律对违法行为未作出行政处罚规定，行政法规为实施法律，可以补充设定行政处罚。拟补充设定行政处罚的，应当通过听证会、论证会等形式广泛听取意见，并向制定机关作出书面说明。行政法规报送备案时，应当说明补充设定行政处罚的情况。</a:t>
            </a:r>
          </a:p>
          <a:p>
            <a:endParaRPr lang="zh-CN" altLang="en-US" dirty="0"/>
          </a:p>
        </p:txBody>
      </p:sp>
    </p:spTree>
    <p:extLst>
      <p:ext uri="{BB962C8B-B14F-4D97-AF65-F5344CB8AC3E}">
        <p14:creationId xmlns:p14="http://schemas.microsoft.com/office/powerpoint/2010/main" val="36151971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设定权</a:t>
            </a:r>
          </a:p>
        </p:txBody>
      </p:sp>
      <p:sp>
        <p:nvSpPr>
          <p:cNvPr id="3" name="内容占位符 2"/>
          <p:cNvSpPr>
            <a:spLocks noGrp="1"/>
          </p:cNvSpPr>
          <p:nvPr>
            <p:ph idx="1"/>
          </p:nvPr>
        </p:nvSpPr>
        <p:spPr/>
        <p:txBody>
          <a:bodyPr>
            <a:normAutofit fontScale="92500"/>
          </a:bodyPr>
          <a:lstStyle/>
          <a:p>
            <a:r>
              <a:rPr lang="en-US" altLang="zh-CN" dirty="0" smtClean="0"/>
              <a:t>3.</a:t>
            </a:r>
            <a:r>
              <a:rPr lang="zh-CN" altLang="en-US" dirty="0" smtClean="0"/>
              <a:t>地方性</a:t>
            </a:r>
            <a:r>
              <a:rPr lang="zh-CN" altLang="en-US" dirty="0"/>
              <a:t>法规可以设定除限制人身自由、吊销营业执照以外的行政处罚。</a:t>
            </a:r>
          </a:p>
          <a:p>
            <a:r>
              <a:rPr lang="zh-CN" altLang="en-US" dirty="0"/>
              <a:t>法律、行政法规对违法行为已经作出行政处罚规定，地方性法规需要作出具体规定的，必须在法律、行政法规规定的给予行政处罚的行为、种类和幅度的范围内规定。</a:t>
            </a:r>
          </a:p>
          <a:p>
            <a:r>
              <a:rPr lang="zh-CN" altLang="en-US" dirty="0"/>
              <a:t>法律、行政法规对违法行为未作出行政处罚规定，地方性法规为实施法律、行政法规，可以补充设定行政处罚。拟补充设定行政处罚的，应当通过听证会、论证会等形式广泛听取意见，并向制定机关作出书面说明。地方性法规报送备案时，应当说明补充设定行政处罚的情况。</a:t>
            </a:r>
          </a:p>
          <a:p>
            <a:endParaRPr lang="zh-CN" altLang="en-US" dirty="0"/>
          </a:p>
        </p:txBody>
      </p:sp>
    </p:spTree>
    <p:extLst>
      <p:ext uri="{BB962C8B-B14F-4D97-AF65-F5344CB8AC3E}">
        <p14:creationId xmlns:p14="http://schemas.microsoft.com/office/powerpoint/2010/main" val="10009967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设定权</a:t>
            </a:r>
          </a:p>
        </p:txBody>
      </p:sp>
      <p:sp>
        <p:nvSpPr>
          <p:cNvPr id="3" name="内容占位符 2"/>
          <p:cNvSpPr>
            <a:spLocks noGrp="1"/>
          </p:cNvSpPr>
          <p:nvPr>
            <p:ph idx="1"/>
          </p:nvPr>
        </p:nvSpPr>
        <p:spPr/>
        <p:txBody>
          <a:bodyPr>
            <a:normAutofit fontScale="92500" lnSpcReduction="20000"/>
          </a:bodyPr>
          <a:lstStyle/>
          <a:p>
            <a:r>
              <a:rPr lang="en-US" altLang="zh-CN" dirty="0" smtClean="0"/>
              <a:t>4.</a:t>
            </a:r>
            <a:r>
              <a:rPr lang="zh-CN" altLang="en-US" dirty="0"/>
              <a:t>国务院部门规章可以在法律、行政法规规定的给予行政处罚的行为、种类和幅度的范围内作出具体规定。</a:t>
            </a:r>
          </a:p>
          <a:p>
            <a:r>
              <a:rPr lang="zh-CN" altLang="en-US" dirty="0"/>
              <a:t>尚未制定法律、行政法规的，国务院部门规章对违反行政管理秩序的行为，可以设定</a:t>
            </a:r>
            <a:r>
              <a:rPr lang="zh-CN" altLang="en-US" dirty="0">
                <a:solidFill>
                  <a:srgbClr val="FF0000"/>
                </a:solidFill>
              </a:rPr>
              <a:t>警告、通报批评</a:t>
            </a:r>
            <a:r>
              <a:rPr lang="zh-CN" altLang="en-US" dirty="0"/>
              <a:t>或者一定数额罚款的行政处罚。罚款的限额由国务院规定</a:t>
            </a:r>
            <a:r>
              <a:rPr lang="zh-CN" altLang="en-US" dirty="0" smtClean="0"/>
              <a:t>。</a:t>
            </a:r>
            <a:endParaRPr lang="en-US" altLang="zh-CN" dirty="0" smtClean="0"/>
          </a:p>
          <a:p>
            <a:r>
              <a:rPr lang="en-US" altLang="zh-CN" dirty="0" smtClean="0"/>
              <a:t>5.</a:t>
            </a:r>
            <a:r>
              <a:rPr lang="zh-CN" altLang="en-US" dirty="0"/>
              <a:t>地方政府规章可以在法律、法规规定的给予行政处罚的行为、种类和幅度的范围内作出具体规定。</a:t>
            </a:r>
          </a:p>
          <a:p>
            <a:r>
              <a:rPr lang="zh-CN" altLang="en-US" dirty="0"/>
              <a:t>尚未制定法律、法规的，地方政府规章对违反行政管理秩序的行为，可以设定警告、通报批评或者一定数额罚款的行政处罚。罚款的限额由省、自治区、直辖市人民代表大会常务委员会规定</a:t>
            </a:r>
            <a:r>
              <a:rPr lang="zh-CN" altLang="en-US" dirty="0" smtClean="0"/>
              <a:t>。</a:t>
            </a:r>
            <a:endParaRPr lang="en-US" altLang="zh-CN" dirty="0" smtClean="0"/>
          </a:p>
          <a:p>
            <a:r>
              <a:rPr lang="en-US" altLang="zh-CN" dirty="0" smtClean="0"/>
              <a:t>6.</a:t>
            </a:r>
            <a:r>
              <a:rPr lang="zh-CN" altLang="en-US" dirty="0" smtClean="0"/>
              <a:t>除</a:t>
            </a:r>
            <a:r>
              <a:rPr lang="zh-CN" altLang="en-US" dirty="0"/>
              <a:t>法律、法规、规章外，其他规范性文件不得设定行政处罚。</a:t>
            </a:r>
          </a:p>
          <a:p>
            <a:endParaRPr lang="zh-CN" altLang="en-US" dirty="0"/>
          </a:p>
          <a:p>
            <a:endParaRPr lang="zh-CN" altLang="en-US" dirty="0"/>
          </a:p>
        </p:txBody>
      </p:sp>
    </p:spTree>
    <p:extLst>
      <p:ext uri="{BB962C8B-B14F-4D97-AF65-F5344CB8AC3E}">
        <p14:creationId xmlns:p14="http://schemas.microsoft.com/office/powerpoint/2010/main" val="28773164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第三章　行政处罚的实施机关</a:t>
            </a:r>
          </a:p>
        </p:txBody>
      </p:sp>
      <p:sp>
        <p:nvSpPr>
          <p:cNvPr id="3" name="内容占位符 2"/>
          <p:cNvSpPr>
            <a:spLocks noGrp="1"/>
          </p:cNvSpPr>
          <p:nvPr>
            <p:ph idx="1"/>
          </p:nvPr>
        </p:nvSpPr>
        <p:spPr/>
        <p:txBody>
          <a:bodyPr/>
          <a:lstStyle/>
          <a:p>
            <a:r>
              <a:rPr lang="en-US" altLang="zh-CN" dirty="0" smtClean="0"/>
              <a:t>1.</a:t>
            </a:r>
            <a:r>
              <a:rPr lang="zh-CN" altLang="en-US" dirty="0"/>
              <a:t>法定的行政</a:t>
            </a:r>
            <a:r>
              <a:rPr lang="zh-CN" altLang="en-US" dirty="0" smtClean="0"/>
              <a:t>机关。行政</a:t>
            </a:r>
            <a:r>
              <a:rPr lang="zh-CN" altLang="en-US" dirty="0"/>
              <a:t>处罚由具有行政处罚权的行政机关在法定职权范围内实施</a:t>
            </a:r>
            <a:r>
              <a:rPr lang="zh-CN" altLang="en-US" dirty="0" smtClean="0"/>
              <a:t>。</a:t>
            </a:r>
            <a:endParaRPr lang="en-US" altLang="zh-CN" dirty="0" smtClean="0"/>
          </a:p>
          <a:p>
            <a:r>
              <a:rPr lang="en-US" altLang="zh-CN" dirty="0" smtClean="0"/>
              <a:t>2.</a:t>
            </a:r>
            <a:r>
              <a:rPr lang="zh-CN" altLang="en-US" dirty="0" smtClean="0"/>
              <a:t>综合执法</a:t>
            </a:r>
            <a:r>
              <a:rPr lang="zh-CN" altLang="en-US" dirty="0"/>
              <a:t>机关。国家在</a:t>
            </a:r>
            <a:r>
              <a:rPr lang="zh-CN" altLang="en-US" dirty="0">
                <a:solidFill>
                  <a:srgbClr val="FF0000"/>
                </a:solidFill>
              </a:rPr>
              <a:t>城市管理、市场监管、生态环境、文化市场、交通运输、应急管理、农业等领域</a:t>
            </a:r>
            <a:r>
              <a:rPr lang="zh-CN" altLang="en-US" dirty="0"/>
              <a:t>推行建立综合行政执法制度，相对集中行政处罚权。</a:t>
            </a:r>
          </a:p>
          <a:p>
            <a:r>
              <a:rPr lang="zh-CN" altLang="en-US" dirty="0"/>
              <a:t>国务院或者省、自治区、直辖市人民政府可以决定一个行政机关行使有关行政机关的行政处罚权。</a:t>
            </a:r>
          </a:p>
          <a:p>
            <a:r>
              <a:rPr lang="zh-CN" altLang="en-US" dirty="0"/>
              <a:t>限制人身自由的行政处罚权只能由公安机关和法律规定的其他机关行使。</a:t>
            </a:r>
          </a:p>
          <a:p>
            <a:endParaRPr lang="zh-CN" altLang="en-US" dirty="0"/>
          </a:p>
        </p:txBody>
      </p:sp>
    </p:spTree>
    <p:extLst>
      <p:ext uri="{BB962C8B-B14F-4D97-AF65-F5344CB8AC3E}">
        <p14:creationId xmlns:p14="http://schemas.microsoft.com/office/powerpoint/2010/main" val="30194341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实施机关</a:t>
            </a:r>
          </a:p>
        </p:txBody>
      </p:sp>
      <p:sp>
        <p:nvSpPr>
          <p:cNvPr id="3" name="内容占位符 2"/>
          <p:cNvSpPr>
            <a:spLocks noGrp="1"/>
          </p:cNvSpPr>
          <p:nvPr>
            <p:ph idx="1"/>
          </p:nvPr>
        </p:nvSpPr>
        <p:spPr/>
        <p:txBody>
          <a:bodyPr/>
          <a:lstStyle/>
          <a:p>
            <a:r>
              <a:rPr lang="en-US" altLang="zh-CN" dirty="0" smtClean="0"/>
              <a:t>3.</a:t>
            </a:r>
            <a:r>
              <a:rPr lang="zh-CN" altLang="en-US" dirty="0" smtClean="0"/>
              <a:t>法律法规授权的组织。法律</a:t>
            </a:r>
            <a:r>
              <a:rPr lang="zh-CN" altLang="en-US" dirty="0"/>
              <a:t>、法规授权的具有管理公共事务职能的组织可以在法定授权范围内实施行政处罚</a:t>
            </a:r>
            <a:r>
              <a:rPr lang="zh-CN" altLang="en-US" dirty="0" smtClean="0"/>
              <a:t>。</a:t>
            </a:r>
            <a:endParaRPr lang="en-US" altLang="zh-CN" dirty="0" smtClean="0"/>
          </a:p>
          <a:p>
            <a:r>
              <a:rPr lang="en-US" altLang="zh-CN" dirty="0" smtClean="0"/>
              <a:t>4.</a:t>
            </a:r>
            <a:r>
              <a:rPr lang="zh-CN" altLang="en-US" dirty="0"/>
              <a:t>受委托的组织。行政机关依照法律、法规、规章的规定，可以在其法定权限内</a:t>
            </a:r>
            <a:r>
              <a:rPr lang="zh-CN" altLang="en-US" dirty="0">
                <a:solidFill>
                  <a:srgbClr val="FF0000"/>
                </a:solidFill>
              </a:rPr>
              <a:t>书面</a:t>
            </a:r>
            <a:r>
              <a:rPr lang="zh-CN" altLang="en-US" dirty="0" smtClean="0">
                <a:solidFill>
                  <a:srgbClr val="FF0000"/>
                </a:solidFill>
              </a:rPr>
              <a:t>委托</a:t>
            </a:r>
            <a:r>
              <a:rPr lang="zh-CN" altLang="en-US" dirty="0" smtClean="0"/>
              <a:t>具备资格的组织</a:t>
            </a:r>
            <a:r>
              <a:rPr lang="zh-CN" altLang="en-US" dirty="0"/>
              <a:t>实施行政处罚。行政机关不得委托其他组织或者个人实施行政处罚</a:t>
            </a:r>
            <a:r>
              <a:rPr lang="zh-CN" altLang="en-US" dirty="0" smtClean="0"/>
              <a:t>。</a:t>
            </a:r>
            <a:endParaRPr lang="en-US" altLang="zh-CN" dirty="0" smtClean="0"/>
          </a:p>
          <a:p>
            <a:r>
              <a:rPr lang="zh-CN" altLang="en-US" b="1" dirty="0"/>
              <a:t>注意</a:t>
            </a:r>
            <a:r>
              <a:rPr lang="zh-CN" altLang="en-US" b="1" dirty="0" smtClean="0"/>
              <a:t>问题</a:t>
            </a:r>
            <a:r>
              <a:rPr lang="zh-CN" altLang="en-US" dirty="0" smtClean="0"/>
              <a:t>：</a:t>
            </a:r>
            <a:endParaRPr lang="en-US" altLang="zh-CN" dirty="0" smtClean="0"/>
          </a:p>
          <a:p>
            <a:r>
              <a:rPr lang="en-US" altLang="zh-CN" dirty="0" smtClean="0"/>
              <a:t>1.</a:t>
            </a:r>
            <a:r>
              <a:rPr lang="zh-CN" altLang="en-US" dirty="0"/>
              <a:t>受委托组织必须符合以下条件：</a:t>
            </a:r>
          </a:p>
        </p:txBody>
      </p:sp>
    </p:spTree>
    <p:extLst>
      <p:ext uri="{BB962C8B-B14F-4D97-AF65-F5344CB8AC3E}">
        <p14:creationId xmlns:p14="http://schemas.microsoft.com/office/powerpoint/2010/main" val="9245395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实施机关</a:t>
            </a:r>
          </a:p>
        </p:txBody>
      </p:sp>
      <p:sp>
        <p:nvSpPr>
          <p:cNvPr id="3" name="内容占位符 2"/>
          <p:cNvSpPr>
            <a:spLocks noGrp="1"/>
          </p:cNvSpPr>
          <p:nvPr>
            <p:ph idx="1"/>
          </p:nvPr>
        </p:nvSpPr>
        <p:spPr/>
        <p:txBody>
          <a:bodyPr>
            <a:normAutofit fontScale="92500"/>
          </a:bodyPr>
          <a:lstStyle/>
          <a:p>
            <a:r>
              <a:rPr lang="zh-CN" altLang="en-US" dirty="0"/>
              <a:t>（一）依法成立并具有管理公共事务职能；</a:t>
            </a:r>
          </a:p>
          <a:p>
            <a:r>
              <a:rPr lang="zh-CN" altLang="en-US" dirty="0"/>
              <a:t>（二）有熟悉有关法律、法规、规章和业务并取得行政执法资格的工作人员；</a:t>
            </a:r>
          </a:p>
          <a:p>
            <a:r>
              <a:rPr lang="zh-CN" altLang="en-US" dirty="0"/>
              <a:t>（三）需要进行技术检查或者技术鉴定的，应当有条件组织进行相应的技术检查或者技术鉴定</a:t>
            </a:r>
            <a:r>
              <a:rPr lang="zh-CN" altLang="en-US" dirty="0" smtClean="0"/>
              <a:t>。</a:t>
            </a:r>
            <a:endParaRPr lang="en-US" altLang="zh-CN" dirty="0" smtClean="0"/>
          </a:p>
          <a:p>
            <a:r>
              <a:rPr lang="en-US" altLang="zh-CN" dirty="0" smtClean="0"/>
              <a:t>2.</a:t>
            </a:r>
            <a:r>
              <a:rPr lang="zh-CN" altLang="en-US" dirty="0"/>
              <a:t>委托行政机关对受委托组织实施行政处罚的行为应当负责监督，并对该行为的后果承担法律责任</a:t>
            </a:r>
            <a:r>
              <a:rPr lang="zh-CN" altLang="en-US" dirty="0" smtClean="0"/>
              <a:t>。</a:t>
            </a:r>
            <a:endParaRPr lang="en-US" altLang="zh-CN" dirty="0" smtClean="0"/>
          </a:p>
          <a:p>
            <a:r>
              <a:rPr lang="en-US" altLang="zh-CN" dirty="0" smtClean="0"/>
              <a:t>3.</a:t>
            </a:r>
            <a:r>
              <a:rPr lang="zh-CN" altLang="en-US" dirty="0"/>
              <a:t>受委托组织在委托范围内，以委托行政机关名义实施行政处罚；不得再委托其他组织或者个人实施行政处罚</a:t>
            </a:r>
            <a:r>
              <a:rPr lang="zh-CN" altLang="en-US" dirty="0" smtClean="0"/>
              <a:t>。</a:t>
            </a:r>
            <a:endParaRPr lang="en-US" altLang="zh-CN" dirty="0" smtClean="0"/>
          </a:p>
          <a:p>
            <a:r>
              <a:rPr lang="en-US" altLang="zh-CN" dirty="0" smtClean="0">
                <a:solidFill>
                  <a:srgbClr val="FF0000"/>
                </a:solidFill>
              </a:rPr>
              <a:t>4.</a:t>
            </a:r>
            <a:r>
              <a:rPr lang="zh-CN" altLang="en-US" dirty="0" smtClean="0">
                <a:solidFill>
                  <a:srgbClr val="FF0000"/>
                </a:solidFill>
              </a:rPr>
              <a:t>委托</a:t>
            </a:r>
            <a:r>
              <a:rPr lang="zh-CN" altLang="en-US" dirty="0">
                <a:solidFill>
                  <a:srgbClr val="FF0000"/>
                </a:solidFill>
              </a:rPr>
              <a:t>行政机关和受委托组织应当将委托书向社会公布。</a:t>
            </a:r>
          </a:p>
        </p:txBody>
      </p:sp>
    </p:spTree>
    <p:extLst>
      <p:ext uri="{BB962C8B-B14F-4D97-AF65-F5344CB8AC3E}">
        <p14:creationId xmlns:p14="http://schemas.microsoft.com/office/powerpoint/2010/main" val="1819201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第四</a:t>
            </a:r>
            <a:r>
              <a:rPr lang="zh-CN" altLang="en-US" dirty="0" smtClean="0"/>
              <a:t>章行政</a:t>
            </a:r>
            <a:r>
              <a:rPr lang="zh-CN" altLang="en-US" dirty="0"/>
              <a:t>处罚的管辖和适用</a:t>
            </a:r>
          </a:p>
        </p:txBody>
      </p:sp>
      <p:sp>
        <p:nvSpPr>
          <p:cNvPr id="3" name="内容占位符 2"/>
          <p:cNvSpPr>
            <a:spLocks noGrp="1"/>
          </p:cNvSpPr>
          <p:nvPr>
            <p:ph idx="1"/>
          </p:nvPr>
        </p:nvSpPr>
        <p:spPr/>
        <p:txBody>
          <a:bodyPr>
            <a:normAutofit/>
          </a:bodyPr>
          <a:lstStyle/>
          <a:p>
            <a:r>
              <a:rPr lang="en-US" altLang="zh-CN" dirty="0" smtClean="0"/>
              <a:t>1.</a:t>
            </a:r>
            <a:r>
              <a:rPr lang="zh-CN" altLang="en-US" dirty="0" smtClean="0"/>
              <a:t>地域</a:t>
            </a:r>
            <a:r>
              <a:rPr lang="zh-CN" altLang="en-US" dirty="0"/>
              <a:t>管辖：行政处罚由违法行为发生地的行政机关管辖。法律、行政法规、部门规章另有规定的，从其规定</a:t>
            </a:r>
            <a:r>
              <a:rPr lang="zh-CN" altLang="en-US" dirty="0" smtClean="0"/>
              <a:t>。</a:t>
            </a:r>
            <a:endParaRPr lang="en-US" altLang="zh-CN" dirty="0" smtClean="0"/>
          </a:p>
          <a:p>
            <a:r>
              <a:rPr lang="en-US" altLang="zh-CN" dirty="0" smtClean="0"/>
              <a:t>2.</a:t>
            </a:r>
            <a:r>
              <a:rPr lang="zh-CN" altLang="en-US" dirty="0" smtClean="0"/>
              <a:t>级别</a:t>
            </a:r>
            <a:r>
              <a:rPr lang="zh-CN" altLang="en-US" dirty="0"/>
              <a:t>管辖：行政处罚由县级以上地方人民政府具有行政处罚权的行政机关管辖。法律、行政法规另有规定的，从其规定</a:t>
            </a:r>
            <a:r>
              <a:rPr lang="zh-CN" altLang="en-US" dirty="0" smtClean="0"/>
              <a:t>。</a:t>
            </a:r>
            <a:endParaRPr lang="en-US" altLang="zh-CN" dirty="0" smtClean="0"/>
          </a:p>
          <a:p>
            <a:r>
              <a:rPr lang="en-US" altLang="zh-CN" dirty="0" smtClean="0"/>
              <a:t>3.</a:t>
            </a:r>
            <a:r>
              <a:rPr lang="zh-CN" altLang="en-US" dirty="0">
                <a:solidFill>
                  <a:srgbClr val="FF0000"/>
                </a:solidFill>
              </a:rPr>
              <a:t>管辖权下沉</a:t>
            </a:r>
            <a:r>
              <a:rPr lang="zh-CN" altLang="en-US" dirty="0"/>
              <a:t>：省、自治区、直辖市根据当地实际情况，可以决定将基层管理迫切需要的县级人民政府部门的行政处罚权交由能够有效承接的乡镇人民政府、街道办事处行使，并定期组织评估。决定应当公布。</a:t>
            </a:r>
          </a:p>
          <a:p>
            <a:endParaRPr lang="zh-CN" altLang="en-US" dirty="0"/>
          </a:p>
        </p:txBody>
      </p:sp>
    </p:spTree>
    <p:extLst>
      <p:ext uri="{BB962C8B-B14F-4D97-AF65-F5344CB8AC3E}">
        <p14:creationId xmlns:p14="http://schemas.microsoft.com/office/powerpoint/2010/main" val="26516014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管辖问题</a:t>
            </a:r>
            <a:endParaRPr lang="zh-CN" altLang="en-US" dirty="0"/>
          </a:p>
        </p:txBody>
      </p:sp>
      <p:sp>
        <p:nvSpPr>
          <p:cNvPr id="3" name="内容占位符 2"/>
          <p:cNvSpPr>
            <a:spLocks noGrp="1"/>
          </p:cNvSpPr>
          <p:nvPr>
            <p:ph idx="1"/>
          </p:nvPr>
        </p:nvSpPr>
        <p:spPr/>
        <p:txBody>
          <a:bodyPr/>
          <a:lstStyle/>
          <a:p>
            <a:r>
              <a:rPr lang="en-US" altLang="zh-CN" dirty="0" smtClean="0"/>
              <a:t>4.</a:t>
            </a:r>
            <a:r>
              <a:rPr lang="zh-CN" altLang="en-US" dirty="0"/>
              <a:t>指定管辖：两个以上行政机关都有管辖权的，由最先立案的行政机关管辖。</a:t>
            </a:r>
          </a:p>
          <a:p>
            <a:r>
              <a:rPr lang="zh-CN" altLang="en-US" dirty="0"/>
              <a:t>对管辖发生争议的，应当协商解决，协商不成的，报请共同的上一级行政机关指定管辖；也可以直接由共同的上一级行政机关指定管辖。</a:t>
            </a:r>
          </a:p>
          <a:p>
            <a:endParaRPr lang="zh-CN" altLang="en-US" dirty="0"/>
          </a:p>
        </p:txBody>
      </p:sp>
    </p:spTree>
    <p:extLst>
      <p:ext uri="{BB962C8B-B14F-4D97-AF65-F5344CB8AC3E}">
        <p14:creationId xmlns:p14="http://schemas.microsoft.com/office/powerpoint/2010/main" val="28601748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行政处罚的适用</a:t>
            </a:r>
            <a:endParaRPr lang="zh-CN" altLang="en-US" dirty="0"/>
          </a:p>
        </p:txBody>
      </p:sp>
      <p:sp>
        <p:nvSpPr>
          <p:cNvPr id="3" name="内容占位符 2"/>
          <p:cNvSpPr>
            <a:spLocks noGrp="1"/>
          </p:cNvSpPr>
          <p:nvPr>
            <p:ph idx="1"/>
          </p:nvPr>
        </p:nvSpPr>
        <p:spPr/>
        <p:txBody>
          <a:bodyPr>
            <a:normAutofit lnSpcReduction="10000"/>
          </a:bodyPr>
          <a:lstStyle/>
          <a:p>
            <a:r>
              <a:rPr lang="en-US" altLang="zh-CN" dirty="0" smtClean="0"/>
              <a:t>1.</a:t>
            </a:r>
            <a:r>
              <a:rPr lang="zh-CN" altLang="en-US" dirty="0"/>
              <a:t>执法协助：行政机关因实施行政处罚的需要，可以向有关机关提出协助请求。协助事项属于被请求机关职权范围内的，应当依法予以协助</a:t>
            </a:r>
            <a:r>
              <a:rPr lang="zh-CN" altLang="en-US" dirty="0" smtClean="0"/>
              <a:t>。</a:t>
            </a:r>
            <a:endParaRPr lang="en-US" altLang="zh-CN" dirty="0" smtClean="0"/>
          </a:p>
          <a:p>
            <a:r>
              <a:rPr lang="en-US" altLang="zh-CN" dirty="0" smtClean="0"/>
              <a:t>2.</a:t>
            </a:r>
            <a:r>
              <a:rPr lang="zh-CN" altLang="en-US" dirty="0"/>
              <a:t>行刑衔接：违法行为涉嫌犯罪的，行政机关应当及时将案件移送司法机关，依法追究刑事责任。对依法不需要追究刑事责任或者免予刑事处罚，但应当给予行政处罚的，司法机关应当及时将案件移送有关行政机关。</a:t>
            </a:r>
          </a:p>
          <a:p>
            <a:r>
              <a:rPr lang="zh-CN" altLang="en-US" dirty="0"/>
              <a:t>行政处罚实施机关与司法机关之间应当加强协调配合，建立健全案件移送制度，加强证据材料移交、接收衔接，完善案件处理信息通报机制。</a:t>
            </a:r>
          </a:p>
          <a:p>
            <a:endParaRPr lang="zh-CN" altLang="en-US" dirty="0"/>
          </a:p>
        </p:txBody>
      </p:sp>
    </p:spTree>
    <p:extLst>
      <p:ext uri="{BB962C8B-B14F-4D97-AF65-F5344CB8AC3E}">
        <p14:creationId xmlns:p14="http://schemas.microsoft.com/office/powerpoint/2010/main" val="11652458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行政处罚的适用</a:t>
            </a:r>
          </a:p>
        </p:txBody>
      </p:sp>
      <p:sp>
        <p:nvSpPr>
          <p:cNvPr id="3" name="内容占位符 2"/>
          <p:cNvSpPr>
            <a:spLocks noGrp="1"/>
          </p:cNvSpPr>
          <p:nvPr>
            <p:ph idx="1"/>
          </p:nvPr>
        </p:nvSpPr>
        <p:spPr/>
        <p:txBody>
          <a:bodyPr/>
          <a:lstStyle/>
          <a:p>
            <a:r>
              <a:rPr lang="en-US" altLang="zh-CN" dirty="0" smtClean="0"/>
              <a:t>3.</a:t>
            </a:r>
            <a:r>
              <a:rPr lang="zh-CN" altLang="en-US" dirty="0"/>
              <a:t>责令改正：行政机关实施行政处罚时，应当责令当事人改正或者限期改正违法行为</a:t>
            </a:r>
            <a:r>
              <a:rPr lang="zh-CN" altLang="en-US" dirty="0" smtClean="0"/>
              <a:t>。</a:t>
            </a:r>
            <a:endParaRPr lang="en-US" altLang="zh-CN" dirty="0" smtClean="0"/>
          </a:p>
          <a:p>
            <a:r>
              <a:rPr lang="en-US" altLang="zh-CN" dirty="0" smtClean="0"/>
              <a:t>4.</a:t>
            </a:r>
            <a:r>
              <a:rPr lang="zh-CN" altLang="en-US" dirty="0"/>
              <a:t>没收要求：当事人有违法所得，除依法应当退赔的外，应当予以没收。违法所得是指实施违法行为所取得的款项。法律、行政法规、部门规章对违法所得的计算另有规定的，从其规定</a:t>
            </a:r>
            <a:r>
              <a:rPr lang="zh-CN" altLang="en-US" dirty="0" smtClean="0"/>
              <a:t>。</a:t>
            </a:r>
            <a:endParaRPr lang="en-US" altLang="zh-CN" dirty="0" smtClean="0"/>
          </a:p>
          <a:p>
            <a:r>
              <a:rPr lang="en-US" altLang="zh-CN" dirty="0" smtClean="0"/>
              <a:t>5.</a:t>
            </a:r>
            <a:r>
              <a:rPr lang="zh-CN" altLang="en-US" dirty="0" smtClean="0"/>
              <a:t>一事不再罚：对</a:t>
            </a:r>
            <a:r>
              <a:rPr lang="zh-CN" altLang="en-US" dirty="0"/>
              <a:t>当事人的同一个违法行为，不得给予两次以上罚款的行政处罚。同一个违法行为违反多个法律规范应当给予罚款处罚的，按照罚款数额高的规定处罚。</a:t>
            </a:r>
          </a:p>
        </p:txBody>
      </p:sp>
    </p:spTree>
    <p:extLst>
      <p:ext uri="{BB962C8B-B14F-4D97-AF65-F5344CB8AC3E}">
        <p14:creationId xmlns:p14="http://schemas.microsoft.com/office/powerpoint/2010/main" val="15203977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不予</a:t>
            </a:r>
            <a:r>
              <a:rPr lang="zh-CN" altLang="en-US" dirty="0" smtClean="0"/>
              <a:t>处罚</a:t>
            </a:r>
            <a:endParaRPr lang="zh-CN" altLang="en-US" dirty="0"/>
          </a:p>
        </p:txBody>
      </p:sp>
      <p:sp>
        <p:nvSpPr>
          <p:cNvPr id="3" name="内容占位符 2"/>
          <p:cNvSpPr>
            <a:spLocks noGrp="1"/>
          </p:cNvSpPr>
          <p:nvPr>
            <p:ph idx="1"/>
          </p:nvPr>
        </p:nvSpPr>
        <p:spPr/>
        <p:txBody>
          <a:bodyPr/>
          <a:lstStyle/>
          <a:p>
            <a:r>
              <a:rPr lang="zh-CN" altLang="en-US" dirty="0"/>
              <a:t>第一，不具有责任能力的人违法，不予处罚</a:t>
            </a:r>
            <a:r>
              <a:rPr lang="zh-CN" altLang="en-US" dirty="0" smtClean="0"/>
              <a:t>。包括：</a:t>
            </a:r>
            <a:endParaRPr lang="en-US" altLang="zh-CN" dirty="0" smtClean="0"/>
          </a:p>
          <a:p>
            <a:r>
              <a:rPr lang="en-US" altLang="zh-CN" dirty="0" smtClean="0"/>
              <a:t>1.</a:t>
            </a:r>
            <a:r>
              <a:rPr lang="zh-CN" altLang="en-US" dirty="0"/>
              <a:t>不满十四周岁的未成年人有违法行为的，不予行政处罚，责令监护人加以管教</a:t>
            </a:r>
            <a:r>
              <a:rPr lang="zh-CN" altLang="en-US" dirty="0" smtClean="0"/>
              <a:t>；</a:t>
            </a:r>
            <a:endParaRPr lang="en-US" altLang="zh-CN" dirty="0" smtClean="0"/>
          </a:p>
          <a:p>
            <a:r>
              <a:rPr lang="en-US" altLang="zh-CN" dirty="0" smtClean="0"/>
              <a:t>2.</a:t>
            </a:r>
            <a:r>
              <a:rPr lang="zh-CN" altLang="en-US" dirty="0"/>
              <a:t>精神病人、智力残疾人在不能辨认或者不能控制自己行为时有违法行为的，不予行政处罚，但应当责令其监护人严加看管和治疗</a:t>
            </a:r>
            <a:r>
              <a:rPr lang="zh-CN" altLang="en-US" dirty="0" smtClean="0"/>
              <a:t>。</a:t>
            </a:r>
            <a:endParaRPr lang="en-US" altLang="zh-CN" dirty="0" smtClean="0"/>
          </a:p>
          <a:p>
            <a:r>
              <a:rPr lang="zh-CN" altLang="en-US" dirty="0"/>
              <a:t>第二、违法行为轻微并及时改正，没有造成危害后果的，不予行政处罚</a:t>
            </a:r>
            <a:r>
              <a:rPr lang="zh-CN" altLang="en-US" dirty="0" smtClean="0"/>
              <a:t>。</a:t>
            </a:r>
            <a:endParaRPr lang="en-US" altLang="zh-CN" dirty="0" smtClean="0"/>
          </a:p>
          <a:p>
            <a:r>
              <a:rPr lang="zh-CN" altLang="en-US" dirty="0" smtClean="0"/>
              <a:t>第三、初次</a:t>
            </a:r>
            <a:r>
              <a:rPr lang="zh-CN" altLang="en-US" dirty="0"/>
              <a:t>违法且危害后果轻微并及时改正的，</a:t>
            </a:r>
            <a:r>
              <a:rPr lang="zh-CN" altLang="en-US" dirty="0">
                <a:solidFill>
                  <a:srgbClr val="FF0000"/>
                </a:solidFill>
              </a:rPr>
              <a:t>可以</a:t>
            </a:r>
            <a:r>
              <a:rPr lang="zh-CN" altLang="en-US" dirty="0"/>
              <a:t>不予行政处罚。</a:t>
            </a:r>
          </a:p>
        </p:txBody>
      </p:sp>
    </p:spTree>
    <p:extLst>
      <p:ext uri="{BB962C8B-B14F-4D97-AF65-F5344CB8AC3E}">
        <p14:creationId xmlns:p14="http://schemas.microsoft.com/office/powerpoint/2010/main" val="38007187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不予处罚</a:t>
            </a:r>
          </a:p>
        </p:txBody>
      </p:sp>
      <p:sp>
        <p:nvSpPr>
          <p:cNvPr id="3" name="内容占位符 2"/>
          <p:cNvSpPr>
            <a:spLocks noGrp="1"/>
          </p:cNvSpPr>
          <p:nvPr>
            <p:ph idx="1"/>
          </p:nvPr>
        </p:nvSpPr>
        <p:spPr/>
        <p:txBody>
          <a:bodyPr/>
          <a:lstStyle/>
          <a:p>
            <a:r>
              <a:rPr lang="zh-CN" altLang="en-US" dirty="0"/>
              <a:t>第四、当事人有证据足以证明没有主观过错的，不予行政处罚。法律、行政法规另有规定的，从其规定</a:t>
            </a:r>
            <a:r>
              <a:rPr lang="zh-CN" altLang="en-US" dirty="0" smtClean="0"/>
              <a:t>。</a:t>
            </a:r>
            <a:endParaRPr lang="en-US" altLang="zh-CN" dirty="0" smtClean="0"/>
          </a:p>
          <a:p>
            <a:r>
              <a:rPr lang="zh-CN" altLang="en-US" dirty="0"/>
              <a:t>第五、违法行为已超过追究时效的。</a:t>
            </a:r>
          </a:p>
          <a:p>
            <a:endParaRPr lang="zh-CN" altLang="en-US" dirty="0"/>
          </a:p>
        </p:txBody>
      </p:sp>
    </p:spTree>
    <p:extLst>
      <p:ext uri="{BB962C8B-B14F-4D97-AF65-F5344CB8AC3E}">
        <p14:creationId xmlns:p14="http://schemas.microsoft.com/office/powerpoint/2010/main" val="42104874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从轻、减轻处罚</a:t>
            </a:r>
            <a:endParaRPr lang="zh-CN" altLang="en-US" dirty="0"/>
          </a:p>
        </p:txBody>
      </p:sp>
      <p:sp>
        <p:nvSpPr>
          <p:cNvPr id="3" name="内容占位符 2"/>
          <p:cNvSpPr>
            <a:spLocks noGrp="1"/>
          </p:cNvSpPr>
          <p:nvPr>
            <p:ph idx="1"/>
          </p:nvPr>
        </p:nvSpPr>
        <p:spPr/>
        <p:txBody>
          <a:bodyPr/>
          <a:lstStyle/>
          <a:p>
            <a:r>
              <a:rPr lang="en-US" altLang="zh-CN" dirty="0" smtClean="0"/>
              <a:t>1.</a:t>
            </a:r>
            <a:r>
              <a:rPr lang="zh-CN" altLang="en-US" dirty="0" smtClean="0"/>
              <a:t>当事人</a:t>
            </a:r>
            <a:r>
              <a:rPr lang="zh-CN" altLang="en-US" dirty="0"/>
              <a:t>有下列情形之一，</a:t>
            </a:r>
            <a:r>
              <a:rPr lang="zh-CN" altLang="en-US" dirty="0">
                <a:solidFill>
                  <a:srgbClr val="FF0000"/>
                </a:solidFill>
              </a:rPr>
              <a:t>应当</a:t>
            </a:r>
            <a:r>
              <a:rPr lang="zh-CN" altLang="en-US" dirty="0"/>
              <a:t>从轻或者减轻行政处罚：</a:t>
            </a:r>
          </a:p>
          <a:p>
            <a:r>
              <a:rPr lang="zh-CN" altLang="en-US" dirty="0"/>
              <a:t>（一）主动消除或者减轻违法行为危害后果的；</a:t>
            </a:r>
          </a:p>
          <a:p>
            <a:r>
              <a:rPr lang="zh-CN" altLang="en-US" dirty="0"/>
              <a:t>（二）受他人胁迫或者诱骗实施违法行为的；</a:t>
            </a:r>
          </a:p>
          <a:p>
            <a:r>
              <a:rPr lang="zh-CN" altLang="en-US" dirty="0"/>
              <a:t>（三）主动供述行政机关尚未掌握的违法行为的；</a:t>
            </a:r>
          </a:p>
          <a:p>
            <a:r>
              <a:rPr lang="zh-CN" altLang="en-US" dirty="0"/>
              <a:t>（四）配合行政机关查处违法行为有立功表现的；</a:t>
            </a:r>
          </a:p>
          <a:p>
            <a:r>
              <a:rPr lang="zh-CN" altLang="en-US" dirty="0"/>
              <a:t>（五）法律、法规、规章规定其他应当从轻或者减轻行政处罚的。</a:t>
            </a:r>
          </a:p>
          <a:p>
            <a:endParaRPr lang="zh-CN" altLang="en-US" dirty="0"/>
          </a:p>
        </p:txBody>
      </p:sp>
    </p:spTree>
    <p:extLst>
      <p:ext uri="{BB962C8B-B14F-4D97-AF65-F5344CB8AC3E}">
        <p14:creationId xmlns:p14="http://schemas.microsoft.com/office/powerpoint/2010/main" val="29265826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从轻、减轻处罚</a:t>
            </a:r>
          </a:p>
        </p:txBody>
      </p:sp>
      <p:sp>
        <p:nvSpPr>
          <p:cNvPr id="3" name="内容占位符 2"/>
          <p:cNvSpPr>
            <a:spLocks noGrp="1"/>
          </p:cNvSpPr>
          <p:nvPr>
            <p:ph idx="1"/>
          </p:nvPr>
        </p:nvSpPr>
        <p:spPr/>
        <p:txBody>
          <a:bodyPr/>
          <a:lstStyle/>
          <a:p>
            <a:r>
              <a:rPr lang="en-US" altLang="zh-CN" dirty="0" smtClean="0"/>
              <a:t>2.</a:t>
            </a:r>
            <a:r>
              <a:rPr lang="zh-CN" altLang="en-US" dirty="0"/>
              <a:t>已满十四周岁不满十八周岁的未成年人有违法行为的，</a:t>
            </a:r>
            <a:r>
              <a:rPr lang="zh-CN" altLang="en-US" dirty="0">
                <a:solidFill>
                  <a:srgbClr val="FF0000"/>
                </a:solidFill>
              </a:rPr>
              <a:t>应当</a:t>
            </a:r>
            <a:r>
              <a:rPr lang="zh-CN" altLang="en-US" dirty="0"/>
              <a:t>从轻或者减轻行政处罚</a:t>
            </a:r>
            <a:r>
              <a:rPr lang="zh-CN" altLang="en-US" dirty="0" smtClean="0"/>
              <a:t>。</a:t>
            </a:r>
            <a:endParaRPr lang="en-US" altLang="zh-CN" dirty="0" smtClean="0"/>
          </a:p>
          <a:p>
            <a:r>
              <a:rPr lang="en-US" altLang="zh-CN" dirty="0" smtClean="0"/>
              <a:t>3.</a:t>
            </a:r>
            <a:r>
              <a:rPr lang="zh-CN" altLang="en-US" dirty="0"/>
              <a:t>间歇性精神病人在精神正常时有违法行为的，应当给予行政处罚。尚未完全丧失辨认或者控制自己行为能力的精神病人、智力残疾人有违法行为的，</a:t>
            </a:r>
            <a:r>
              <a:rPr lang="zh-CN" altLang="en-US" dirty="0">
                <a:solidFill>
                  <a:srgbClr val="FF0000"/>
                </a:solidFill>
              </a:rPr>
              <a:t>可以</a:t>
            </a:r>
            <a:r>
              <a:rPr lang="zh-CN" altLang="en-US" dirty="0"/>
              <a:t>从轻或者减轻行政处罚。</a:t>
            </a:r>
          </a:p>
        </p:txBody>
      </p:sp>
    </p:spTree>
    <p:extLst>
      <p:ext uri="{BB962C8B-B14F-4D97-AF65-F5344CB8AC3E}">
        <p14:creationId xmlns:p14="http://schemas.microsoft.com/office/powerpoint/2010/main" val="41430142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从重处罚</a:t>
            </a:r>
            <a:endParaRPr lang="zh-CN" altLang="en-US" dirty="0"/>
          </a:p>
        </p:txBody>
      </p:sp>
      <p:sp>
        <p:nvSpPr>
          <p:cNvPr id="3" name="内容占位符 2"/>
          <p:cNvSpPr>
            <a:spLocks noGrp="1"/>
          </p:cNvSpPr>
          <p:nvPr>
            <p:ph idx="1"/>
          </p:nvPr>
        </p:nvSpPr>
        <p:spPr/>
        <p:txBody>
          <a:bodyPr/>
          <a:lstStyle/>
          <a:p>
            <a:r>
              <a:rPr lang="zh-CN" altLang="en-US" dirty="0"/>
              <a:t>发生重大传染病疫情等突发事件，为了控制、减轻和消除突发事件引起的社会危害，行政机关对违反突发事件应对措施的行为，依法快速、</a:t>
            </a:r>
            <a:r>
              <a:rPr lang="zh-CN" altLang="en-US" dirty="0">
                <a:solidFill>
                  <a:srgbClr val="FF0000"/>
                </a:solidFill>
              </a:rPr>
              <a:t>从重</a:t>
            </a:r>
            <a:r>
              <a:rPr lang="zh-CN" altLang="en-US" dirty="0"/>
              <a:t>处罚。</a:t>
            </a:r>
          </a:p>
        </p:txBody>
      </p:sp>
    </p:spTree>
    <p:extLst>
      <p:ext uri="{BB962C8B-B14F-4D97-AF65-F5344CB8AC3E}">
        <p14:creationId xmlns:p14="http://schemas.microsoft.com/office/powerpoint/2010/main" val="6894540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行政处罚无效</a:t>
            </a:r>
            <a:endParaRPr lang="zh-CN" altLang="en-US" dirty="0"/>
          </a:p>
        </p:txBody>
      </p:sp>
      <p:sp>
        <p:nvSpPr>
          <p:cNvPr id="3" name="内容占位符 2"/>
          <p:cNvSpPr>
            <a:spLocks noGrp="1"/>
          </p:cNvSpPr>
          <p:nvPr>
            <p:ph idx="1"/>
          </p:nvPr>
        </p:nvSpPr>
        <p:spPr/>
        <p:txBody>
          <a:bodyPr/>
          <a:lstStyle/>
          <a:p>
            <a:r>
              <a:rPr lang="en-US" altLang="zh-CN" dirty="0" smtClean="0"/>
              <a:t>1.</a:t>
            </a:r>
            <a:r>
              <a:rPr lang="zh-CN" altLang="en-US" dirty="0" smtClean="0"/>
              <a:t>行政</a:t>
            </a:r>
            <a:r>
              <a:rPr lang="zh-CN" altLang="en-US" dirty="0"/>
              <a:t>处罚没有依据或者实施主体不具有行政主体资格的，行政处罚无效。</a:t>
            </a:r>
          </a:p>
          <a:p>
            <a:r>
              <a:rPr lang="en-US" altLang="zh-CN" dirty="0" smtClean="0"/>
              <a:t>2.</a:t>
            </a:r>
            <a:r>
              <a:rPr lang="zh-CN" altLang="en-US" dirty="0" smtClean="0"/>
              <a:t>违反</a:t>
            </a:r>
            <a:r>
              <a:rPr lang="zh-CN" altLang="en-US" dirty="0"/>
              <a:t>法定程序构成重大且明显违法的，行政处罚无效。</a:t>
            </a:r>
          </a:p>
          <a:p>
            <a:endParaRPr lang="zh-CN" altLang="en-US" dirty="0"/>
          </a:p>
        </p:txBody>
      </p:sp>
    </p:spTree>
    <p:extLst>
      <p:ext uri="{BB962C8B-B14F-4D97-AF65-F5344CB8AC3E}">
        <p14:creationId xmlns:p14="http://schemas.microsoft.com/office/powerpoint/2010/main" val="14577231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溯及力问题</a:t>
            </a:r>
            <a:endParaRPr lang="zh-CN" altLang="en-US" dirty="0"/>
          </a:p>
        </p:txBody>
      </p:sp>
      <p:sp>
        <p:nvSpPr>
          <p:cNvPr id="3" name="内容占位符 2"/>
          <p:cNvSpPr>
            <a:spLocks noGrp="1"/>
          </p:cNvSpPr>
          <p:nvPr>
            <p:ph idx="1"/>
          </p:nvPr>
        </p:nvSpPr>
        <p:spPr/>
        <p:txBody>
          <a:bodyPr/>
          <a:lstStyle/>
          <a:p>
            <a:r>
              <a:rPr lang="zh-CN" altLang="en-US" dirty="0" smtClean="0"/>
              <a:t>坚持从旧兼从轻原则：</a:t>
            </a:r>
            <a:endParaRPr lang="en-US" altLang="zh-CN" dirty="0" smtClean="0"/>
          </a:p>
          <a:p>
            <a:r>
              <a:rPr lang="zh-CN" altLang="en-US" dirty="0" smtClean="0"/>
              <a:t>实施</a:t>
            </a:r>
            <a:r>
              <a:rPr lang="zh-CN" altLang="en-US" dirty="0"/>
              <a:t>行政处罚，适用违法行为发生时的法律、法规、规章的规定。但是，作出行政处罚决定时，法律、法规、规章已被修改或者废止，且新的规定处罚较轻或者不认为是违法的，适用新的规定。</a:t>
            </a:r>
          </a:p>
        </p:txBody>
      </p:sp>
    </p:spTree>
    <p:extLst>
      <p:ext uri="{BB962C8B-B14F-4D97-AF65-F5344CB8AC3E}">
        <p14:creationId xmlns:p14="http://schemas.microsoft.com/office/powerpoint/2010/main" val="9330129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追究时效</a:t>
            </a:r>
            <a:endParaRPr lang="zh-CN" altLang="en-US" dirty="0"/>
          </a:p>
        </p:txBody>
      </p:sp>
      <p:sp>
        <p:nvSpPr>
          <p:cNvPr id="3" name="内容占位符 2"/>
          <p:cNvSpPr>
            <a:spLocks noGrp="1"/>
          </p:cNvSpPr>
          <p:nvPr>
            <p:ph idx="1"/>
          </p:nvPr>
        </p:nvSpPr>
        <p:spPr/>
        <p:txBody>
          <a:bodyPr/>
          <a:lstStyle/>
          <a:p>
            <a:r>
              <a:rPr lang="en-US" altLang="zh-CN" dirty="0" smtClean="0"/>
              <a:t>1.</a:t>
            </a:r>
            <a:r>
              <a:rPr lang="zh-CN" altLang="en-US" dirty="0" smtClean="0"/>
              <a:t>违法行为在</a:t>
            </a:r>
            <a:r>
              <a:rPr lang="en-US" altLang="zh-CN" dirty="0" smtClean="0"/>
              <a:t>2</a:t>
            </a:r>
            <a:r>
              <a:rPr lang="zh-CN" altLang="en-US" dirty="0" smtClean="0"/>
              <a:t>年内</a:t>
            </a:r>
            <a:r>
              <a:rPr lang="zh-CN" altLang="en-US" dirty="0"/>
              <a:t>未被发现的，不再给予行政处罚；涉及公民生命健康安全、金融安全且有危害后果的，上述期限延长</a:t>
            </a:r>
            <a:r>
              <a:rPr lang="zh-CN" altLang="en-US" dirty="0" smtClean="0"/>
              <a:t>至</a:t>
            </a:r>
            <a:r>
              <a:rPr lang="en-US" altLang="zh-CN" dirty="0" smtClean="0"/>
              <a:t>5</a:t>
            </a:r>
            <a:r>
              <a:rPr lang="zh-CN" altLang="en-US" dirty="0" smtClean="0"/>
              <a:t>年</a:t>
            </a:r>
            <a:r>
              <a:rPr lang="zh-CN" altLang="en-US" dirty="0"/>
              <a:t>。法律另有规定的除外。</a:t>
            </a:r>
          </a:p>
          <a:p>
            <a:r>
              <a:rPr lang="en-US" altLang="zh-CN" dirty="0" smtClean="0"/>
              <a:t>2.</a:t>
            </a:r>
            <a:r>
              <a:rPr lang="zh-CN" altLang="en-US" dirty="0" smtClean="0"/>
              <a:t>前</a:t>
            </a:r>
            <a:r>
              <a:rPr lang="zh-CN" altLang="en-US" dirty="0"/>
              <a:t>款规定的期限，从违法行为发生之日起计算；违法行为有连续或者继续状态的，从行为终了之日起计算</a:t>
            </a:r>
            <a:r>
              <a:rPr lang="zh-CN" altLang="en-US" dirty="0" smtClean="0"/>
              <a:t>。</a:t>
            </a:r>
            <a:endParaRPr lang="en-US" altLang="zh-CN" dirty="0" smtClean="0"/>
          </a:p>
          <a:p>
            <a:r>
              <a:rPr lang="en-US" altLang="zh-CN" dirty="0" smtClean="0"/>
              <a:t>3.</a:t>
            </a:r>
            <a:r>
              <a:rPr lang="zh-CN" altLang="en-US" dirty="0" smtClean="0"/>
              <a:t>未被发现是指没有发现违法行为。</a:t>
            </a:r>
            <a:endParaRPr lang="zh-CN" altLang="en-US" dirty="0"/>
          </a:p>
          <a:p>
            <a:endParaRPr lang="zh-CN" altLang="en-US" dirty="0"/>
          </a:p>
        </p:txBody>
      </p:sp>
    </p:spTree>
    <p:extLst>
      <p:ext uri="{BB962C8B-B14F-4D97-AF65-F5344CB8AC3E}">
        <p14:creationId xmlns:p14="http://schemas.microsoft.com/office/powerpoint/2010/main" val="21894717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行刑折抵问题</a:t>
            </a:r>
            <a:endParaRPr lang="zh-CN" altLang="en-US" dirty="0"/>
          </a:p>
        </p:txBody>
      </p:sp>
      <p:sp>
        <p:nvSpPr>
          <p:cNvPr id="3" name="内容占位符 2"/>
          <p:cNvSpPr>
            <a:spLocks noGrp="1"/>
          </p:cNvSpPr>
          <p:nvPr>
            <p:ph idx="1"/>
          </p:nvPr>
        </p:nvSpPr>
        <p:spPr/>
        <p:txBody>
          <a:bodyPr/>
          <a:lstStyle/>
          <a:p>
            <a:r>
              <a:rPr lang="en-US" altLang="zh-CN" dirty="0" smtClean="0"/>
              <a:t>1.</a:t>
            </a:r>
            <a:r>
              <a:rPr lang="zh-CN" altLang="en-US" dirty="0" smtClean="0"/>
              <a:t>违法行为</a:t>
            </a:r>
            <a:r>
              <a:rPr lang="zh-CN" altLang="en-US" dirty="0"/>
              <a:t>构成犯罪，人民法院判处拘役或者有期徒刑时，行政机关已经给予当事人行政拘留的，应当依法折抵相应刑期。</a:t>
            </a:r>
          </a:p>
          <a:p>
            <a:r>
              <a:rPr lang="en-US" altLang="zh-CN" dirty="0" smtClean="0"/>
              <a:t>2.</a:t>
            </a:r>
            <a:r>
              <a:rPr lang="zh-CN" altLang="en-US" dirty="0" smtClean="0"/>
              <a:t>违法行为</a:t>
            </a:r>
            <a:r>
              <a:rPr lang="zh-CN" altLang="en-US" dirty="0"/>
              <a:t>构成犯罪，人民法院判处罚金时，行政机关已经给予当事人罚款的，应当折抵相应罚金；行政机关尚未给予当事人罚款的，不再给予罚款。</a:t>
            </a:r>
          </a:p>
          <a:p>
            <a:endParaRPr lang="zh-CN" altLang="en-US" dirty="0"/>
          </a:p>
        </p:txBody>
      </p:sp>
    </p:spTree>
    <p:extLst>
      <p:ext uri="{BB962C8B-B14F-4D97-AF65-F5344CB8AC3E}">
        <p14:creationId xmlns:p14="http://schemas.microsoft.com/office/powerpoint/2010/main" val="16300994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第五章　处罚程序</a:t>
            </a:r>
          </a:p>
        </p:txBody>
      </p:sp>
      <p:sp>
        <p:nvSpPr>
          <p:cNvPr id="3" name="内容占位符 2"/>
          <p:cNvSpPr>
            <a:spLocks noGrp="1"/>
          </p:cNvSpPr>
          <p:nvPr>
            <p:ph idx="1"/>
          </p:nvPr>
        </p:nvSpPr>
        <p:spPr/>
        <p:txBody>
          <a:bodyPr/>
          <a:lstStyle/>
          <a:p>
            <a:r>
              <a:rPr lang="zh-CN" altLang="en-US" dirty="0" smtClean="0"/>
              <a:t>公示公开制度：</a:t>
            </a:r>
            <a:endParaRPr lang="en-US" altLang="zh-CN" dirty="0" smtClean="0"/>
          </a:p>
          <a:p>
            <a:r>
              <a:rPr lang="en-US" altLang="zh-CN" dirty="0" smtClean="0"/>
              <a:t>1.</a:t>
            </a:r>
            <a:r>
              <a:rPr lang="zh-CN" altLang="en-US" dirty="0"/>
              <a:t> </a:t>
            </a:r>
            <a:r>
              <a:rPr lang="zh-CN" altLang="en-US" dirty="0" smtClean="0"/>
              <a:t>行政</a:t>
            </a:r>
            <a:r>
              <a:rPr lang="zh-CN" altLang="en-US" dirty="0"/>
              <a:t>处罚的实施机关、立案依据、实施程序和救济渠道等信息应当公示</a:t>
            </a:r>
            <a:r>
              <a:rPr lang="zh-CN" altLang="en-US" dirty="0" smtClean="0"/>
              <a:t>。</a:t>
            </a:r>
            <a:endParaRPr lang="en-US" altLang="zh-CN" dirty="0" smtClean="0"/>
          </a:p>
          <a:p>
            <a:r>
              <a:rPr lang="en-US" altLang="zh-CN" dirty="0" smtClean="0"/>
              <a:t>2.</a:t>
            </a:r>
            <a:r>
              <a:rPr lang="zh-CN" altLang="en-US" dirty="0"/>
              <a:t>具有一定</a:t>
            </a:r>
            <a:r>
              <a:rPr lang="zh-CN" altLang="en-US" dirty="0">
                <a:solidFill>
                  <a:srgbClr val="FF0000"/>
                </a:solidFill>
              </a:rPr>
              <a:t>社会影响</a:t>
            </a:r>
            <a:r>
              <a:rPr lang="zh-CN" altLang="en-US" dirty="0"/>
              <a:t>的行政处罚决定应当依法公开。</a:t>
            </a:r>
          </a:p>
          <a:p>
            <a:r>
              <a:rPr lang="zh-CN" altLang="en-US" dirty="0"/>
              <a:t>公开的行政处罚决定被依法变更、撤销、确认违法或者确认无效的，行政机关应当在三日内撤回行政处罚决定信息并公开说明理由。</a:t>
            </a:r>
          </a:p>
          <a:p>
            <a:endParaRPr lang="zh-CN" altLang="en-US" dirty="0"/>
          </a:p>
        </p:txBody>
      </p:sp>
    </p:spTree>
    <p:extLst>
      <p:ext uri="{BB962C8B-B14F-4D97-AF65-F5344CB8AC3E}">
        <p14:creationId xmlns:p14="http://schemas.microsoft.com/office/powerpoint/2010/main" val="3455408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法制审核制度</a:t>
            </a:r>
            <a:endParaRPr lang="zh-CN" altLang="en-US" dirty="0"/>
          </a:p>
        </p:txBody>
      </p:sp>
      <p:sp>
        <p:nvSpPr>
          <p:cNvPr id="3" name="内容占位符 2"/>
          <p:cNvSpPr>
            <a:spLocks noGrp="1"/>
          </p:cNvSpPr>
          <p:nvPr>
            <p:ph idx="1"/>
          </p:nvPr>
        </p:nvSpPr>
        <p:spPr/>
        <p:txBody>
          <a:bodyPr>
            <a:normAutofit fontScale="92500"/>
          </a:bodyPr>
          <a:lstStyle/>
          <a:p>
            <a:r>
              <a:rPr lang="en-US" altLang="zh-CN" dirty="0" smtClean="0"/>
              <a:t>1.</a:t>
            </a:r>
            <a:r>
              <a:rPr lang="zh-CN" altLang="en-US" dirty="0"/>
              <a:t>行政机关依照法律、行政法规规定利用电子技术监控设备收集、固定违法事实的，应当经过法制和技术审核，确保电子技术监控设备符合标准、设置合理、标志明显，设置地点应当向社会公布。</a:t>
            </a:r>
          </a:p>
          <a:p>
            <a:r>
              <a:rPr lang="zh-CN" altLang="en-US" dirty="0"/>
              <a:t>电子技术监控设备记录违法事实应当真实、清晰、完整、准确。行政机关应当审核记录内容是否符合要求；未经审核或者经审核不符合要求的，不得作为行政处罚的证据。</a:t>
            </a:r>
          </a:p>
          <a:p>
            <a:r>
              <a:rPr lang="en-US" altLang="zh-CN" dirty="0" smtClean="0"/>
              <a:t>2.</a:t>
            </a:r>
            <a:r>
              <a:rPr lang="zh-CN" altLang="en-US" dirty="0"/>
              <a:t>有下列情形之一，在行政机关负责人作出行政处罚的决定之前，应当由从事行政处罚决定法制审核的人员进行法制审核；未经法制审核或者审核未通过的，不得作出决定：</a:t>
            </a:r>
          </a:p>
        </p:txBody>
      </p:sp>
    </p:spTree>
    <p:extLst>
      <p:ext uri="{BB962C8B-B14F-4D97-AF65-F5344CB8AC3E}">
        <p14:creationId xmlns:p14="http://schemas.microsoft.com/office/powerpoint/2010/main" val="30753672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法制审核制度</a:t>
            </a:r>
          </a:p>
        </p:txBody>
      </p:sp>
      <p:sp>
        <p:nvSpPr>
          <p:cNvPr id="3" name="内容占位符 2"/>
          <p:cNvSpPr>
            <a:spLocks noGrp="1"/>
          </p:cNvSpPr>
          <p:nvPr>
            <p:ph idx="1"/>
          </p:nvPr>
        </p:nvSpPr>
        <p:spPr/>
        <p:txBody>
          <a:bodyPr/>
          <a:lstStyle/>
          <a:p>
            <a:r>
              <a:rPr lang="zh-CN" altLang="en-US" dirty="0"/>
              <a:t>（一）涉及重大公共利益的；</a:t>
            </a:r>
          </a:p>
          <a:p>
            <a:r>
              <a:rPr lang="zh-CN" altLang="en-US" dirty="0"/>
              <a:t>（二）直接关系当事人或者第三人重大权益，经过听证程序的；</a:t>
            </a:r>
          </a:p>
          <a:p>
            <a:r>
              <a:rPr lang="zh-CN" altLang="en-US" dirty="0"/>
              <a:t>（三）案件情况疑难复杂、涉及多个法律关系的；</a:t>
            </a:r>
          </a:p>
          <a:p>
            <a:r>
              <a:rPr lang="zh-CN" altLang="en-US" dirty="0"/>
              <a:t>（四）法律、法规规定应当进行法制审核的其他情形</a:t>
            </a:r>
            <a:r>
              <a:rPr lang="zh-CN" altLang="en-US" dirty="0" smtClean="0"/>
              <a:t>。</a:t>
            </a:r>
            <a:endParaRPr lang="zh-CN" altLang="en-US" dirty="0"/>
          </a:p>
        </p:txBody>
      </p:sp>
    </p:spTree>
    <p:extLst>
      <p:ext uri="{BB962C8B-B14F-4D97-AF65-F5344CB8AC3E}">
        <p14:creationId xmlns:p14="http://schemas.microsoft.com/office/powerpoint/2010/main" val="30749328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全过程记录制度</a:t>
            </a:r>
            <a:endParaRPr lang="zh-CN" altLang="en-US" dirty="0"/>
          </a:p>
        </p:txBody>
      </p:sp>
      <p:sp>
        <p:nvSpPr>
          <p:cNvPr id="3" name="内容占位符 2"/>
          <p:cNvSpPr>
            <a:spLocks noGrp="1"/>
          </p:cNvSpPr>
          <p:nvPr>
            <p:ph idx="1"/>
          </p:nvPr>
        </p:nvSpPr>
        <p:spPr/>
        <p:txBody>
          <a:bodyPr/>
          <a:lstStyle/>
          <a:p>
            <a:r>
              <a:rPr lang="zh-CN" altLang="en-US" b="1" dirty="0" smtClean="0"/>
              <a:t>第</a:t>
            </a:r>
            <a:r>
              <a:rPr lang="en-US" altLang="zh-CN" b="1" dirty="0" smtClean="0"/>
              <a:t>47</a:t>
            </a:r>
            <a:r>
              <a:rPr lang="zh-CN" altLang="en-US" dirty="0" smtClean="0"/>
              <a:t>条</a:t>
            </a:r>
            <a:r>
              <a:rPr lang="zh-CN" altLang="en-US" dirty="0"/>
              <a:t>行政机关应当依法以文字、音像等形式，对行政处罚的启动、调查取证、审核、决定、送达、执行等进行全过程记录，归档保存</a:t>
            </a:r>
            <a:r>
              <a:rPr lang="zh-CN" altLang="en-US" dirty="0" smtClean="0"/>
              <a:t>。</a:t>
            </a:r>
            <a:endParaRPr lang="en-US" altLang="zh-CN" dirty="0" smtClean="0"/>
          </a:p>
          <a:p>
            <a:endParaRPr lang="zh-CN" altLang="en-US" dirty="0"/>
          </a:p>
        </p:txBody>
      </p:sp>
    </p:spTree>
    <p:extLst>
      <p:ext uri="{BB962C8B-B14F-4D97-AF65-F5344CB8AC3E}">
        <p14:creationId xmlns:p14="http://schemas.microsoft.com/office/powerpoint/2010/main" val="8600988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回避制度</a:t>
            </a:r>
            <a:endParaRPr lang="zh-CN" altLang="en-US" dirty="0"/>
          </a:p>
        </p:txBody>
      </p:sp>
      <p:sp>
        <p:nvSpPr>
          <p:cNvPr id="3" name="内容占位符 2"/>
          <p:cNvSpPr>
            <a:spLocks noGrp="1"/>
          </p:cNvSpPr>
          <p:nvPr>
            <p:ph idx="1"/>
          </p:nvPr>
        </p:nvSpPr>
        <p:spPr/>
        <p:txBody>
          <a:bodyPr/>
          <a:lstStyle/>
          <a:p>
            <a:r>
              <a:rPr lang="en-US" altLang="zh-CN" dirty="0" smtClean="0"/>
              <a:t>1.</a:t>
            </a:r>
            <a:r>
              <a:rPr lang="zh-CN" altLang="en-US" dirty="0" smtClean="0"/>
              <a:t>执法</a:t>
            </a:r>
            <a:r>
              <a:rPr lang="zh-CN" altLang="en-US" dirty="0"/>
              <a:t>人员与案件有直接利害关系或者有其他关系可能影响公正执法的，应当回避。</a:t>
            </a:r>
          </a:p>
          <a:p>
            <a:r>
              <a:rPr lang="en-US" altLang="zh-CN" dirty="0" smtClean="0"/>
              <a:t>2.</a:t>
            </a:r>
            <a:r>
              <a:rPr lang="zh-CN" altLang="en-US" dirty="0" smtClean="0"/>
              <a:t>当事人</a:t>
            </a:r>
            <a:r>
              <a:rPr lang="zh-CN" altLang="en-US" dirty="0"/>
              <a:t>认为执法人员与案件有直接利害关系或者有其他关系可能影响公正执法的，有权申请回避。</a:t>
            </a:r>
          </a:p>
          <a:p>
            <a:r>
              <a:rPr lang="en-US" altLang="zh-CN" dirty="0" smtClean="0"/>
              <a:t>3.</a:t>
            </a:r>
            <a:r>
              <a:rPr lang="zh-CN" altLang="en-US" dirty="0" smtClean="0"/>
              <a:t>当事人</a:t>
            </a:r>
            <a:r>
              <a:rPr lang="zh-CN" altLang="en-US" dirty="0"/>
              <a:t>提出回避申请的，行政机关应当依法审查，由行政机关负责人决定。决定作出之前，不停止调查。</a:t>
            </a:r>
          </a:p>
          <a:p>
            <a:endParaRPr lang="zh-CN" altLang="en-US" dirty="0"/>
          </a:p>
        </p:txBody>
      </p:sp>
    </p:spTree>
    <p:extLst>
      <p:ext uri="{BB962C8B-B14F-4D97-AF65-F5344CB8AC3E}">
        <p14:creationId xmlns:p14="http://schemas.microsoft.com/office/powerpoint/2010/main" val="41261396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事先告知制度（罚前告知）</a:t>
            </a:r>
            <a:endParaRPr lang="zh-CN" altLang="en-US" dirty="0"/>
          </a:p>
        </p:txBody>
      </p:sp>
      <p:sp>
        <p:nvSpPr>
          <p:cNvPr id="3" name="内容占位符 2"/>
          <p:cNvSpPr>
            <a:spLocks noGrp="1"/>
          </p:cNvSpPr>
          <p:nvPr>
            <p:ph idx="1"/>
          </p:nvPr>
        </p:nvSpPr>
        <p:spPr/>
        <p:txBody>
          <a:bodyPr/>
          <a:lstStyle/>
          <a:p>
            <a:r>
              <a:rPr lang="en-US" altLang="zh-CN" dirty="0" smtClean="0"/>
              <a:t>1.</a:t>
            </a:r>
            <a:r>
              <a:rPr lang="zh-CN" altLang="en-US" dirty="0"/>
              <a:t>行政机关在作出行政处罚决定之前，应当告知当事人拟作出的行政处罚内容及事实、理由、依据，并告知当事人依法享有的陈述、申辩、要求听证等权利</a:t>
            </a:r>
            <a:r>
              <a:rPr lang="zh-CN" altLang="en-US" dirty="0" smtClean="0"/>
              <a:t>。</a:t>
            </a:r>
            <a:endParaRPr lang="en-US" altLang="zh-CN" dirty="0" smtClean="0"/>
          </a:p>
          <a:p>
            <a:r>
              <a:rPr lang="en-US" altLang="zh-CN" dirty="0" smtClean="0"/>
              <a:t>2.</a:t>
            </a:r>
            <a:r>
              <a:rPr lang="zh-CN" altLang="en-US" dirty="0"/>
              <a:t>当事人有权进行陈述和申辩。行政机关必须充分听取当事人的意见，对当事人提出的事实、理由和证据，应当进行复核；当事人提出的事实、理由或者证据成立的，行政机关应当采纳。</a:t>
            </a:r>
          </a:p>
          <a:p>
            <a:r>
              <a:rPr lang="zh-CN" altLang="en-US" dirty="0"/>
              <a:t>行政机关不得因当事人陈述、申辩而给予更重的处罚。</a:t>
            </a:r>
          </a:p>
          <a:p>
            <a:endParaRPr lang="zh-CN" altLang="en-US" dirty="0"/>
          </a:p>
        </p:txBody>
      </p:sp>
    </p:spTree>
    <p:extLst>
      <p:ext uri="{BB962C8B-B14F-4D97-AF65-F5344CB8AC3E}">
        <p14:creationId xmlns:p14="http://schemas.microsoft.com/office/powerpoint/2010/main" val="40396026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证据制度</a:t>
            </a:r>
            <a:endParaRPr lang="zh-CN" altLang="en-US" dirty="0"/>
          </a:p>
        </p:txBody>
      </p:sp>
      <p:sp>
        <p:nvSpPr>
          <p:cNvPr id="3" name="内容占位符 2"/>
          <p:cNvSpPr>
            <a:spLocks noGrp="1"/>
          </p:cNvSpPr>
          <p:nvPr>
            <p:ph idx="1"/>
          </p:nvPr>
        </p:nvSpPr>
        <p:spPr/>
        <p:txBody>
          <a:bodyPr>
            <a:normAutofit fontScale="92500" lnSpcReduction="20000"/>
          </a:bodyPr>
          <a:lstStyle/>
          <a:p>
            <a:r>
              <a:rPr lang="zh-CN" altLang="en-US" dirty="0"/>
              <a:t>证据包括：</a:t>
            </a:r>
          </a:p>
          <a:p>
            <a:r>
              <a:rPr lang="zh-CN" altLang="en-US" dirty="0"/>
              <a:t>（一）书证；</a:t>
            </a:r>
          </a:p>
          <a:p>
            <a:r>
              <a:rPr lang="zh-CN" altLang="en-US" dirty="0"/>
              <a:t>（二）物证；</a:t>
            </a:r>
          </a:p>
          <a:p>
            <a:r>
              <a:rPr lang="zh-CN" altLang="en-US" dirty="0"/>
              <a:t>（三）视听资料；</a:t>
            </a:r>
          </a:p>
          <a:p>
            <a:r>
              <a:rPr lang="zh-CN" altLang="en-US" dirty="0"/>
              <a:t>（四）电子数据；</a:t>
            </a:r>
          </a:p>
          <a:p>
            <a:r>
              <a:rPr lang="zh-CN" altLang="en-US" dirty="0"/>
              <a:t>（五）证人证言；</a:t>
            </a:r>
          </a:p>
          <a:p>
            <a:r>
              <a:rPr lang="zh-CN" altLang="en-US" dirty="0"/>
              <a:t>（六）当事人的陈述；</a:t>
            </a:r>
          </a:p>
          <a:p>
            <a:r>
              <a:rPr lang="zh-CN" altLang="en-US" dirty="0"/>
              <a:t>（七）鉴定意见；</a:t>
            </a:r>
          </a:p>
          <a:p>
            <a:r>
              <a:rPr lang="zh-CN" altLang="en-US" dirty="0"/>
              <a:t>（八）勘验笔录、现场笔录。</a:t>
            </a:r>
          </a:p>
          <a:p>
            <a:r>
              <a:rPr lang="zh-CN" altLang="en-US" dirty="0"/>
              <a:t>证据必须经查证属实，方可作为认定案件事实的根据。</a:t>
            </a:r>
          </a:p>
          <a:p>
            <a:r>
              <a:rPr lang="zh-CN" altLang="en-US" dirty="0"/>
              <a:t>以非法手段取得的证据，不得作为认定案件事实的根据。</a:t>
            </a:r>
          </a:p>
          <a:p>
            <a:endParaRPr lang="zh-CN" altLang="en-US" dirty="0"/>
          </a:p>
        </p:txBody>
      </p:sp>
    </p:spTree>
    <p:extLst>
      <p:ext uri="{BB962C8B-B14F-4D97-AF65-F5344CB8AC3E}">
        <p14:creationId xmlns:p14="http://schemas.microsoft.com/office/powerpoint/2010/main" val="16855900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简易程序</a:t>
            </a:r>
            <a:endParaRPr lang="zh-CN" altLang="en-US" dirty="0"/>
          </a:p>
        </p:txBody>
      </p:sp>
      <p:sp>
        <p:nvSpPr>
          <p:cNvPr id="3" name="内容占位符 2"/>
          <p:cNvSpPr>
            <a:spLocks noGrp="1"/>
          </p:cNvSpPr>
          <p:nvPr>
            <p:ph idx="1"/>
          </p:nvPr>
        </p:nvSpPr>
        <p:spPr/>
        <p:txBody>
          <a:bodyPr/>
          <a:lstStyle/>
          <a:p>
            <a:r>
              <a:rPr lang="en-US" altLang="zh-CN" dirty="0" smtClean="0"/>
              <a:t>1.</a:t>
            </a:r>
            <a:r>
              <a:rPr lang="zh-CN" altLang="en-US" dirty="0"/>
              <a:t>适用范围：违法事实确凿并有法定依据，对公民</a:t>
            </a:r>
            <a:r>
              <a:rPr lang="zh-CN" altLang="en-US" dirty="0" smtClean="0"/>
              <a:t>处以</a:t>
            </a:r>
            <a:r>
              <a:rPr lang="en-US" altLang="zh-CN" dirty="0" smtClean="0">
                <a:solidFill>
                  <a:srgbClr val="FF0000"/>
                </a:solidFill>
              </a:rPr>
              <a:t>200</a:t>
            </a:r>
            <a:r>
              <a:rPr lang="zh-CN" altLang="en-US" dirty="0" smtClean="0">
                <a:solidFill>
                  <a:srgbClr val="FF0000"/>
                </a:solidFill>
              </a:rPr>
              <a:t>元</a:t>
            </a:r>
            <a:r>
              <a:rPr lang="zh-CN" altLang="en-US" dirty="0"/>
              <a:t>以下、对法人或者其他组织</a:t>
            </a:r>
            <a:r>
              <a:rPr lang="zh-CN" altLang="en-US" dirty="0" smtClean="0"/>
              <a:t>处以</a:t>
            </a:r>
            <a:r>
              <a:rPr lang="en-US" altLang="zh-CN" dirty="0" smtClean="0">
                <a:solidFill>
                  <a:srgbClr val="FF0000"/>
                </a:solidFill>
              </a:rPr>
              <a:t>3000</a:t>
            </a:r>
            <a:r>
              <a:rPr lang="zh-CN" altLang="en-US" dirty="0" smtClean="0">
                <a:solidFill>
                  <a:srgbClr val="FF0000"/>
                </a:solidFill>
              </a:rPr>
              <a:t>元</a:t>
            </a:r>
            <a:r>
              <a:rPr lang="zh-CN" altLang="en-US" dirty="0"/>
              <a:t>以下罚款或者警告的行政处罚的，可以当场作出行政处罚决定。法律另有规定的，从其规定</a:t>
            </a:r>
            <a:r>
              <a:rPr lang="zh-CN" altLang="en-US" dirty="0" smtClean="0"/>
              <a:t>。</a:t>
            </a:r>
            <a:endParaRPr lang="en-US" altLang="zh-CN" dirty="0" smtClean="0"/>
          </a:p>
          <a:p>
            <a:r>
              <a:rPr lang="en-US" altLang="zh-CN" dirty="0" smtClean="0"/>
              <a:t>2.</a:t>
            </a:r>
            <a:r>
              <a:rPr lang="zh-CN" altLang="en-US" dirty="0"/>
              <a:t>具体操作：执法人员当场作出行政处罚决定的，应当向当事人出示执法证件，填写预定格式、编有号码的行政处罚决定书，并当场交付当事人。当事人拒绝签收的，应当在行政处罚决定书上注明</a:t>
            </a:r>
            <a:r>
              <a:rPr lang="zh-CN" altLang="en-US" dirty="0" smtClean="0"/>
              <a:t>。</a:t>
            </a:r>
            <a:endParaRPr lang="en-US" altLang="zh-CN" dirty="0" smtClean="0"/>
          </a:p>
          <a:p>
            <a:r>
              <a:rPr lang="en-US" altLang="zh-CN" dirty="0" smtClean="0"/>
              <a:t>3.</a:t>
            </a:r>
            <a:r>
              <a:rPr lang="zh-CN" altLang="en-US" dirty="0" smtClean="0"/>
              <a:t>执法</a:t>
            </a:r>
            <a:r>
              <a:rPr lang="zh-CN" altLang="en-US" dirty="0"/>
              <a:t>人员当场作出的行政处罚决定，应当报所属行政机关备案。</a:t>
            </a:r>
          </a:p>
        </p:txBody>
      </p:sp>
    </p:spTree>
    <p:extLst>
      <p:ext uri="{BB962C8B-B14F-4D97-AF65-F5344CB8AC3E}">
        <p14:creationId xmlns:p14="http://schemas.microsoft.com/office/powerpoint/2010/main" val="7581681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普通程序</a:t>
            </a:r>
          </a:p>
        </p:txBody>
      </p:sp>
      <p:sp>
        <p:nvSpPr>
          <p:cNvPr id="3" name="内容占位符 2"/>
          <p:cNvSpPr>
            <a:spLocks noGrp="1"/>
          </p:cNvSpPr>
          <p:nvPr>
            <p:ph idx="1"/>
          </p:nvPr>
        </p:nvSpPr>
        <p:spPr/>
        <p:txBody>
          <a:bodyPr>
            <a:normAutofit lnSpcReduction="10000"/>
          </a:bodyPr>
          <a:lstStyle/>
          <a:p>
            <a:r>
              <a:rPr lang="zh-CN" altLang="en-US" dirty="0" smtClean="0"/>
              <a:t>一、立案</a:t>
            </a:r>
            <a:r>
              <a:rPr lang="zh-CN" altLang="en-US" dirty="0"/>
              <a:t>：对于符合立案标准的，行政机关应当及时立案</a:t>
            </a:r>
            <a:r>
              <a:rPr lang="zh-CN" altLang="en-US" dirty="0" smtClean="0"/>
              <a:t>。</a:t>
            </a:r>
            <a:endParaRPr lang="en-US" altLang="zh-CN" dirty="0" smtClean="0"/>
          </a:p>
          <a:p>
            <a:r>
              <a:rPr lang="zh-CN" altLang="en-US" dirty="0" smtClean="0"/>
              <a:t>二、调查</a:t>
            </a:r>
            <a:endParaRPr lang="en-US" altLang="zh-CN" dirty="0" smtClean="0"/>
          </a:p>
          <a:p>
            <a:r>
              <a:rPr lang="en-US" altLang="zh-CN" dirty="0" smtClean="0"/>
              <a:t>1.</a:t>
            </a:r>
            <a:r>
              <a:rPr lang="zh-CN" altLang="en-US" dirty="0"/>
              <a:t>人员要求：行政处罚应当由具有行政执法资格的执法人员实施。执法人员不得少于两人，法律另有规定的除外</a:t>
            </a:r>
            <a:r>
              <a:rPr lang="zh-CN" altLang="en-US" dirty="0" smtClean="0"/>
              <a:t>。</a:t>
            </a:r>
            <a:endParaRPr lang="en-US" altLang="zh-CN" dirty="0" smtClean="0"/>
          </a:p>
          <a:p>
            <a:r>
              <a:rPr lang="en-US" altLang="zh-CN" dirty="0" smtClean="0"/>
              <a:t>2.</a:t>
            </a:r>
            <a:r>
              <a:rPr lang="zh-CN" altLang="en-US" dirty="0"/>
              <a:t>表明身份：执法人员在调查或者进行检查时，应当主动向当事人或者有关人员出示执法证件。当事人或者有关人员有权要求执法人员出示执法证件。执法人员不出示执法证件的，当事人或者有关人员有权拒绝接受调查或者检查。</a:t>
            </a:r>
            <a:endParaRPr lang="en-US" altLang="zh-CN" dirty="0" smtClean="0"/>
          </a:p>
          <a:p>
            <a:endParaRPr lang="zh-CN" altLang="en-US" dirty="0"/>
          </a:p>
        </p:txBody>
      </p:sp>
    </p:spTree>
    <p:extLst>
      <p:ext uri="{BB962C8B-B14F-4D97-AF65-F5344CB8AC3E}">
        <p14:creationId xmlns:p14="http://schemas.microsoft.com/office/powerpoint/2010/main" val="24102820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收集证据和证据保全</a:t>
            </a:r>
            <a:endParaRPr lang="zh-CN" altLang="en-US" dirty="0"/>
          </a:p>
        </p:txBody>
      </p:sp>
      <p:sp>
        <p:nvSpPr>
          <p:cNvPr id="3" name="内容占位符 2"/>
          <p:cNvSpPr>
            <a:spLocks noGrp="1"/>
          </p:cNvSpPr>
          <p:nvPr>
            <p:ph idx="1"/>
          </p:nvPr>
        </p:nvSpPr>
        <p:spPr/>
        <p:txBody>
          <a:bodyPr/>
          <a:lstStyle/>
          <a:p>
            <a:r>
              <a:rPr lang="en-US" altLang="zh-CN" dirty="0" smtClean="0"/>
              <a:t>1.</a:t>
            </a:r>
            <a:r>
              <a:rPr lang="zh-CN" altLang="en-US" dirty="0" smtClean="0"/>
              <a:t>行政</a:t>
            </a:r>
            <a:r>
              <a:rPr lang="zh-CN" altLang="en-US" dirty="0"/>
              <a:t>机关在收集证据时，可以采取</a:t>
            </a:r>
            <a:r>
              <a:rPr lang="zh-CN" altLang="en-US" dirty="0">
                <a:solidFill>
                  <a:srgbClr val="FF0000"/>
                </a:solidFill>
              </a:rPr>
              <a:t>抽样取证</a:t>
            </a:r>
            <a:r>
              <a:rPr lang="zh-CN" altLang="en-US" dirty="0"/>
              <a:t>的方法</a:t>
            </a:r>
            <a:r>
              <a:rPr lang="zh-CN" altLang="en-US" dirty="0" smtClean="0"/>
              <a:t>；</a:t>
            </a:r>
            <a:endParaRPr lang="en-US" altLang="zh-CN" dirty="0" smtClean="0"/>
          </a:p>
          <a:p>
            <a:r>
              <a:rPr lang="en-US" altLang="zh-CN" dirty="0" smtClean="0"/>
              <a:t>2.</a:t>
            </a:r>
            <a:r>
              <a:rPr lang="zh-CN" altLang="en-US" dirty="0" smtClean="0"/>
              <a:t>在</a:t>
            </a:r>
            <a:r>
              <a:rPr lang="zh-CN" altLang="en-US" dirty="0"/>
              <a:t>证据可能灭失或者以后难以取得的情况下，经行政机关负责人批准，可以</a:t>
            </a:r>
            <a:r>
              <a:rPr lang="zh-CN" altLang="en-US" dirty="0">
                <a:solidFill>
                  <a:srgbClr val="FF0000"/>
                </a:solidFill>
              </a:rPr>
              <a:t>先行登记保存</a:t>
            </a:r>
            <a:r>
              <a:rPr lang="zh-CN" altLang="en-US" dirty="0"/>
              <a:t>，并应当</a:t>
            </a:r>
            <a:r>
              <a:rPr lang="zh-CN" altLang="en-US" dirty="0" smtClean="0"/>
              <a:t>在</a:t>
            </a:r>
            <a:r>
              <a:rPr lang="en-US" altLang="zh-CN" dirty="0" smtClean="0">
                <a:solidFill>
                  <a:srgbClr val="FF0000"/>
                </a:solidFill>
              </a:rPr>
              <a:t>7</a:t>
            </a:r>
            <a:r>
              <a:rPr lang="zh-CN" altLang="en-US" dirty="0" smtClean="0">
                <a:solidFill>
                  <a:srgbClr val="FF0000"/>
                </a:solidFill>
              </a:rPr>
              <a:t>日</a:t>
            </a:r>
            <a:r>
              <a:rPr lang="zh-CN" altLang="en-US" dirty="0" smtClean="0"/>
              <a:t>内</a:t>
            </a:r>
            <a:r>
              <a:rPr lang="zh-CN" altLang="en-US" dirty="0"/>
              <a:t>及时作出处理决定，在此期间，当事人或者有关人员不得销毁或者转移证据</a:t>
            </a:r>
            <a:r>
              <a:rPr lang="zh-CN" altLang="en-US" dirty="0" smtClean="0"/>
              <a:t>。</a:t>
            </a:r>
            <a:endParaRPr lang="en-US" altLang="zh-CN" dirty="0" smtClean="0"/>
          </a:p>
          <a:p>
            <a:r>
              <a:rPr lang="en-US" altLang="zh-CN" dirty="0" smtClean="0"/>
              <a:t>3.</a:t>
            </a:r>
            <a:r>
              <a:rPr lang="zh-CN" altLang="en-US" dirty="0"/>
              <a:t>先行登记保存：实施证据先行登记保存是行政执法机关在对立案工作进行调查过程中遇到特殊、紧急情况时所采取的一项证据保全措施，它在实施时必须符合以下</a:t>
            </a:r>
            <a:r>
              <a:rPr lang="zh-CN" altLang="en-US" dirty="0" smtClean="0"/>
              <a:t>要件：</a:t>
            </a:r>
            <a:endParaRPr lang="zh-CN" altLang="en-US" dirty="0"/>
          </a:p>
        </p:txBody>
      </p:sp>
    </p:spTree>
    <p:extLst>
      <p:ext uri="{BB962C8B-B14F-4D97-AF65-F5344CB8AC3E}">
        <p14:creationId xmlns:p14="http://schemas.microsoft.com/office/powerpoint/2010/main" val="32987601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sp>
        <p:nvSpPr>
          <p:cNvPr id="3" name="内容占位符 2"/>
          <p:cNvSpPr>
            <a:spLocks noGrp="1"/>
          </p:cNvSpPr>
          <p:nvPr>
            <p:ph idx="1"/>
          </p:nvPr>
        </p:nvSpPr>
        <p:spPr/>
        <p:txBody>
          <a:bodyPr/>
          <a:lstStyle/>
          <a:p>
            <a:r>
              <a:rPr lang="zh-CN" altLang="en-US" dirty="0"/>
              <a:t>（</a:t>
            </a:r>
            <a:r>
              <a:rPr lang="en-US" altLang="zh-CN" dirty="0"/>
              <a:t>1</a:t>
            </a:r>
            <a:r>
              <a:rPr lang="zh-CN" altLang="en-US" dirty="0"/>
              <a:t>）必须是在特殊、紧急情况下实施</a:t>
            </a:r>
            <a:r>
              <a:rPr lang="zh-CN" altLang="en-US" dirty="0" smtClean="0"/>
              <a:t>；</a:t>
            </a:r>
            <a:endParaRPr lang="en-US" altLang="zh-CN" dirty="0" smtClean="0"/>
          </a:p>
          <a:p>
            <a:r>
              <a:rPr lang="zh-CN" altLang="en-US" dirty="0" smtClean="0"/>
              <a:t>（</a:t>
            </a:r>
            <a:r>
              <a:rPr lang="en-US" altLang="zh-CN" dirty="0"/>
              <a:t>2</a:t>
            </a:r>
            <a:r>
              <a:rPr lang="zh-CN" altLang="en-US" dirty="0"/>
              <a:t>）在七日内作出处理决定</a:t>
            </a:r>
            <a:r>
              <a:rPr lang="zh-CN" altLang="en-US" dirty="0" smtClean="0"/>
              <a:t>；</a:t>
            </a:r>
            <a:endParaRPr lang="en-US" altLang="zh-CN" dirty="0" smtClean="0"/>
          </a:p>
          <a:p>
            <a:r>
              <a:rPr lang="zh-CN" altLang="en-US" dirty="0" smtClean="0"/>
              <a:t>（</a:t>
            </a:r>
            <a:r>
              <a:rPr lang="en-US" altLang="zh-CN" dirty="0"/>
              <a:t>3</a:t>
            </a:r>
            <a:r>
              <a:rPr lang="zh-CN" altLang="en-US" dirty="0"/>
              <a:t>）须经行政执法机关负责人的批准</a:t>
            </a:r>
            <a:r>
              <a:rPr lang="zh-CN" altLang="en-US" dirty="0" smtClean="0"/>
              <a:t>；</a:t>
            </a:r>
            <a:endParaRPr lang="en-US" altLang="zh-CN" dirty="0" smtClean="0"/>
          </a:p>
          <a:p>
            <a:r>
              <a:rPr lang="zh-CN" altLang="en-US" dirty="0" smtClean="0"/>
              <a:t>（</a:t>
            </a:r>
            <a:r>
              <a:rPr lang="en-US" altLang="zh-CN" dirty="0"/>
              <a:t>4</a:t>
            </a:r>
            <a:r>
              <a:rPr lang="zh-CN" altLang="en-US" dirty="0"/>
              <a:t>）登记保存的物品是须是与违法行为直接关联的证据</a:t>
            </a:r>
            <a:r>
              <a:rPr lang="zh-CN" altLang="en-US" dirty="0" smtClean="0"/>
              <a:t>；</a:t>
            </a:r>
            <a:endParaRPr lang="en-US" altLang="zh-CN" dirty="0" smtClean="0"/>
          </a:p>
          <a:p>
            <a:r>
              <a:rPr lang="zh-CN" altLang="en-US" dirty="0" smtClean="0"/>
              <a:t>（</a:t>
            </a:r>
            <a:r>
              <a:rPr lang="en-US" altLang="zh-CN" dirty="0"/>
              <a:t>5</a:t>
            </a:r>
            <a:r>
              <a:rPr lang="zh-CN" altLang="en-US" dirty="0"/>
              <a:t>）对采取保全的物品进行登记</a:t>
            </a:r>
            <a:r>
              <a:rPr lang="zh-CN" altLang="en-US" dirty="0" smtClean="0"/>
              <a:t>。</a:t>
            </a:r>
            <a:endParaRPr lang="en-US" altLang="zh-CN" dirty="0" smtClean="0"/>
          </a:p>
          <a:p>
            <a:r>
              <a:rPr lang="en-US" altLang="zh-CN" dirty="0" smtClean="0"/>
              <a:t>1.</a:t>
            </a:r>
            <a:r>
              <a:rPr lang="zh-CN" altLang="en-US" dirty="0" smtClean="0"/>
              <a:t>先行登记保存是不是行政强制措施？</a:t>
            </a:r>
            <a:endParaRPr lang="en-US" altLang="zh-CN" dirty="0" smtClean="0"/>
          </a:p>
          <a:p>
            <a:r>
              <a:rPr lang="en-US" altLang="zh-CN" dirty="0" smtClean="0"/>
              <a:t>2.</a:t>
            </a:r>
            <a:r>
              <a:rPr lang="zh-CN" altLang="en-US" dirty="0" smtClean="0"/>
              <a:t>与查封有何区别？</a:t>
            </a:r>
            <a:endParaRPr lang="en-US" altLang="zh-CN" dirty="0" smtClean="0"/>
          </a:p>
          <a:p>
            <a:r>
              <a:rPr lang="en-US" altLang="zh-CN" dirty="0" smtClean="0"/>
              <a:t>3.</a:t>
            </a:r>
            <a:r>
              <a:rPr lang="zh-CN" altLang="en-US" dirty="0" smtClean="0"/>
              <a:t>可诉吗？</a:t>
            </a:r>
            <a:endParaRPr lang="zh-CN" altLang="en-US" dirty="0"/>
          </a:p>
        </p:txBody>
      </p:sp>
    </p:spTree>
    <p:extLst>
      <p:ext uri="{BB962C8B-B14F-4D97-AF65-F5344CB8AC3E}">
        <p14:creationId xmlns:p14="http://schemas.microsoft.com/office/powerpoint/2010/main" val="16067402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处理决定</a:t>
            </a:r>
            <a:endParaRPr lang="zh-CN" altLang="en-US" dirty="0"/>
          </a:p>
        </p:txBody>
      </p:sp>
      <p:sp>
        <p:nvSpPr>
          <p:cNvPr id="3" name="内容占位符 2"/>
          <p:cNvSpPr>
            <a:spLocks noGrp="1"/>
          </p:cNvSpPr>
          <p:nvPr>
            <p:ph idx="1"/>
          </p:nvPr>
        </p:nvSpPr>
        <p:spPr/>
        <p:txBody>
          <a:bodyPr>
            <a:normAutofit lnSpcReduction="10000"/>
          </a:bodyPr>
          <a:lstStyle/>
          <a:p>
            <a:r>
              <a:rPr lang="zh-CN" altLang="en-US" dirty="0"/>
              <a:t>调查终结，行政机关负责人应当对调查结果进行审查，根据不同情况，分别作出如下决定：</a:t>
            </a:r>
          </a:p>
          <a:p>
            <a:r>
              <a:rPr lang="zh-CN" altLang="en-US" dirty="0"/>
              <a:t>（一）确有应受行政处罚的违法行为的，根据情节轻重及具体情况，作出行政处罚决定；</a:t>
            </a:r>
          </a:p>
          <a:p>
            <a:r>
              <a:rPr lang="zh-CN" altLang="en-US" dirty="0"/>
              <a:t>（二）违法行为轻微，依法可以不予行政处罚的，不予行政处罚；</a:t>
            </a:r>
          </a:p>
          <a:p>
            <a:r>
              <a:rPr lang="zh-CN" altLang="en-US" dirty="0"/>
              <a:t>（三）违法事实不能成立的，不予行政处罚；</a:t>
            </a:r>
          </a:p>
          <a:p>
            <a:r>
              <a:rPr lang="zh-CN" altLang="en-US" dirty="0"/>
              <a:t>（四）违法行为涉嫌犯罪的，移送司法机关。</a:t>
            </a:r>
          </a:p>
          <a:p>
            <a:r>
              <a:rPr lang="zh-CN" altLang="en-US" dirty="0">
                <a:solidFill>
                  <a:srgbClr val="FF0000"/>
                </a:solidFill>
              </a:rPr>
              <a:t>对情节复杂或者重大违法行为给予行政处罚，行政机关负责人应当集体讨论决定。</a:t>
            </a:r>
          </a:p>
          <a:p>
            <a:endParaRPr lang="zh-CN" altLang="en-US" dirty="0"/>
          </a:p>
        </p:txBody>
      </p:sp>
    </p:spTree>
    <p:extLst>
      <p:ext uri="{BB962C8B-B14F-4D97-AF65-F5344CB8AC3E}">
        <p14:creationId xmlns:p14="http://schemas.microsoft.com/office/powerpoint/2010/main" val="7856863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行政处罚决定书</a:t>
            </a:r>
          </a:p>
        </p:txBody>
      </p:sp>
      <p:sp>
        <p:nvSpPr>
          <p:cNvPr id="3" name="内容占位符 2"/>
          <p:cNvSpPr>
            <a:spLocks noGrp="1"/>
          </p:cNvSpPr>
          <p:nvPr>
            <p:ph idx="1"/>
          </p:nvPr>
        </p:nvSpPr>
        <p:spPr/>
        <p:txBody>
          <a:bodyPr>
            <a:normAutofit lnSpcReduction="10000"/>
          </a:bodyPr>
          <a:lstStyle/>
          <a:p>
            <a:r>
              <a:rPr lang="zh-CN" altLang="en-US" dirty="0"/>
              <a:t>行政处罚决定书应当载明下列事项：</a:t>
            </a:r>
          </a:p>
          <a:p>
            <a:r>
              <a:rPr lang="zh-CN" altLang="en-US" dirty="0"/>
              <a:t>（一）当事人的姓名或者名称、地址；</a:t>
            </a:r>
          </a:p>
          <a:p>
            <a:r>
              <a:rPr lang="zh-CN" altLang="en-US" dirty="0"/>
              <a:t>（二）违反法律、法规、规章的事实和证据；</a:t>
            </a:r>
          </a:p>
          <a:p>
            <a:r>
              <a:rPr lang="zh-CN" altLang="en-US" dirty="0"/>
              <a:t>（三）行政处罚的种类和依据；</a:t>
            </a:r>
          </a:p>
          <a:p>
            <a:r>
              <a:rPr lang="zh-CN" altLang="en-US" dirty="0"/>
              <a:t>（四）行政处罚的履行方式和期限；</a:t>
            </a:r>
          </a:p>
          <a:p>
            <a:r>
              <a:rPr lang="zh-CN" altLang="en-US" dirty="0"/>
              <a:t>（五）申请行政复议、提起行政诉讼的途径和期限；</a:t>
            </a:r>
          </a:p>
          <a:p>
            <a:r>
              <a:rPr lang="zh-CN" altLang="en-US" dirty="0"/>
              <a:t>（六）作出行政处罚决定的行政机关名称和作出决定的日期。</a:t>
            </a:r>
          </a:p>
          <a:p>
            <a:r>
              <a:rPr lang="zh-CN" altLang="en-US" dirty="0"/>
              <a:t>行政处罚决定书必须盖有作出行政处罚决定的行政机关的印章。</a:t>
            </a:r>
          </a:p>
          <a:p>
            <a:endParaRPr lang="zh-CN" altLang="en-US" dirty="0"/>
          </a:p>
        </p:txBody>
      </p:sp>
    </p:spTree>
    <p:extLst>
      <p:ext uri="{BB962C8B-B14F-4D97-AF65-F5344CB8AC3E}">
        <p14:creationId xmlns:p14="http://schemas.microsoft.com/office/powerpoint/2010/main" val="2665870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办案时限</a:t>
            </a:r>
            <a:endParaRPr lang="zh-CN" altLang="en-US" dirty="0"/>
          </a:p>
        </p:txBody>
      </p:sp>
      <p:sp>
        <p:nvSpPr>
          <p:cNvPr id="3" name="内容占位符 2"/>
          <p:cNvSpPr>
            <a:spLocks noGrp="1"/>
          </p:cNvSpPr>
          <p:nvPr>
            <p:ph idx="1"/>
          </p:nvPr>
        </p:nvSpPr>
        <p:spPr/>
        <p:txBody>
          <a:bodyPr/>
          <a:lstStyle/>
          <a:p>
            <a:r>
              <a:rPr lang="zh-CN" altLang="en-US" dirty="0"/>
              <a:t>行政机关应当自行政处罚案件立案之日</a:t>
            </a:r>
            <a:r>
              <a:rPr lang="zh-CN" altLang="en-US" dirty="0" smtClean="0"/>
              <a:t>起</a:t>
            </a:r>
            <a:r>
              <a:rPr lang="en-US" altLang="zh-CN" dirty="0" smtClean="0">
                <a:solidFill>
                  <a:srgbClr val="FF0000"/>
                </a:solidFill>
              </a:rPr>
              <a:t>90</a:t>
            </a:r>
            <a:r>
              <a:rPr lang="zh-CN" altLang="en-US" dirty="0" smtClean="0"/>
              <a:t>日内</a:t>
            </a:r>
            <a:r>
              <a:rPr lang="zh-CN" altLang="en-US" dirty="0"/>
              <a:t>作出行政处罚决定。法律、法规、规章另有规定的，从其规定。</a:t>
            </a:r>
          </a:p>
        </p:txBody>
      </p:sp>
    </p:spTree>
    <p:extLst>
      <p:ext uri="{BB962C8B-B14F-4D97-AF65-F5344CB8AC3E}">
        <p14:creationId xmlns:p14="http://schemas.microsoft.com/office/powerpoint/2010/main" val="36846207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送达</a:t>
            </a:r>
            <a:endParaRPr lang="zh-CN" altLang="en-US" dirty="0"/>
          </a:p>
        </p:txBody>
      </p:sp>
      <p:sp>
        <p:nvSpPr>
          <p:cNvPr id="3" name="内容占位符 2"/>
          <p:cNvSpPr>
            <a:spLocks noGrp="1"/>
          </p:cNvSpPr>
          <p:nvPr>
            <p:ph idx="1"/>
          </p:nvPr>
        </p:nvSpPr>
        <p:spPr/>
        <p:txBody>
          <a:bodyPr>
            <a:normAutofit/>
          </a:bodyPr>
          <a:lstStyle/>
          <a:p>
            <a:r>
              <a:rPr lang="zh-CN" altLang="en-US" dirty="0"/>
              <a:t>一、基本要求：行政处罚决定书应当在宣告后当场交付当事人；当事人不在场的，行政机关应当</a:t>
            </a:r>
            <a:r>
              <a:rPr lang="zh-CN" altLang="en-US" dirty="0" smtClean="0"/>
              <a:t>在</a:t>
            </a:r>
            <a:r>
              <a:rPr lang="en-US" altLang="zh-CN" dirty="0" smtClean="0">
                <a:solidFill>
                  <a:srgbClr val="FF0000"/>
                </a:solidFill>
              </a:rPr>
              <a:t>7</a:t>
            </a:r>
            <a:r>
              <a:rPr lang="zh-CN" altLang="en-US" dirty="0" smtClean="0"/>
              <a:t>日内</a:t>
            </a:r>
            <a:r>
              <a:rPr lang="zh-CN" altLang="en-US" dirty="0"/>
              <a:t>依照</a:t>
            </a:r>
            <a:r>
              <a:rPr lang="en-US" altLang="zh-CN" dirty="0"/>
              <a:t>《</a:t>
            </a:r>
            <a:r>
              <a:rPr lang="zh-CN" altLang="en-US" dirty="0"/>
              <a:t>中华人民共和国民事诉讼法</a:t>
            </a:r>
            <a:r>
              <a:rPr lang="en-US" altLang="zh-CN" dirty="0"/>
              <a:t>》</a:t>
            </a:r>
            <a:r>
              <a:rPr lang="zh-CN" altLang="en-US" dirty="0"/>
              <a:t>的有关规定，将行政处罚决定书送达当事人</a:t>
            </a:r>
            <a:r>
              <a:rPr lang="zh-CN" altLang="en-US" dirty="0" smtClean="0"/>
              <a:t>。</a:t>
            </a:r>
            <a:endParaRPr lang="en-US" altLang="zh-CN" dirty="0" smtClean="0"/>
          </a:p>
          <a:p>
            <a:r>
              <a:rPr lang="zh-CN" altLang="en-US" dirty="0" smtClean="0"/>
              <a:t>二、送达方式：</a:t>
            </a:r>
            <a:endParaRPr lang="en-US" altLang="zh-CN" dirty="0" smtClean="0"/>
          </a:p>
          <a:p>
            <a:r>
              <a:rPr lang="en-US" altLang="zh-CN" dirty="0" smtClean="0"/>
              <a:t>1.</a:t>
            </a:r>
            <a:r>
              <a:rPr lang="zh-CN" altLang="en-US" dirty="0"/>
              <a:t>直接送达：送达诉讼文书，应当直接送交受送达人。受送达人是公民的，本人不在交他的同住成年家属</a:t>
            </a:r>
            <a:r>
              <a:rPr lang="zh-CN" altLang="en-US" dirty="0" smtClean="0"/>
              <a:t>签收。</a:t>
            </a:r>
            <a:endParaRPr lang="zh-CN" altLang="en-US" dirty="0"/>
          </a:p>
        </p:txBody>
      </p:sp>
    </p:spTree>
    <p:extLst>
      <p:ext uri="{BB962C8B-B14F-4D97-AF65-F5344CB8AC3E}">
        <p14:creationId xmlns:p14="http://schemas.microsoft.com/office/powerpoint/2010/main" val="10702975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送达</a:t>
            </a:r>
          </a:p>
        </p:txBody>
      </p:sp>
      <p:sp>
        <p:nvSpPr>
          <p:cNvPr id="3" name="内容占位符 2"/>
          <p:cNvSpPr>
            <a:spLocks noGrp="1"/>
          </p:cNvSpPr>
          <p:nvPr>
            <p:ph idx="1"/>
          </p:nvPr>
        </p:nvSpPr>
        <p:spPr/>
        <p:txBody>
          <a:bodyPr/>
          <a:lstStyle/>
          <a:p>
            <a:r>
              <a:rPr lang="zh-CN" altLang="en-US" dirty="0" smtClean="0"/>
              <a:t>受</a:t>
            </a:r>
            <a:r>
              <a:rPr lang="zh-CN" altLang="en-US" dirty="0"/>
              <a:t>送达人是法人或者其他组织的，应当由法人的法定代表人、其他组织的主要负责人或者该法人、组织负责收件的人签收</a:t>
            </a:r>
            <a:r>
              <a:rPr lang="en-US" altLang="zh-CN" dirty="0"/>
              <a:t>;</a:t>
            </a:r>
            <a:r>
              <a:rPr lang="zh-CN" altLang="en-US" dirty="0"/>
              <a:t>受送达人有诉讼代理人的，可以送交其代理人签收</a:t>
            </a:r>
            <a:r>
              <a:rPr lang="en-US" altLang="zh-CN" dirty="0"/>
              <a:t>;</a:t>
            </a:r>
            <a:r>
              <a:rPr lang="zh-CN" altLang="en-US" dirty="0"/>
              <a:t>受送达人已向人民法院指定代收人的，送交代收人签收。</a:t>
            </a:r>
          </a:p>
          <a:p>
            <a:r>
              <a:rPr lang="zh-CN" altLang="en-US" dirty="0"/>
              <a:t>受送达人的同住成年家属，法人或者其他组织的负责收件的人，诉讼代理人或者代收人在送达回证上签收的日期为送达日期</a:t>
            </a:r>
            <a:r>
              <a:rPr lang="zh-CN" altLang="en-US" dirty="0" smtClean="0"/>
              <a:t>。</a:t>
            </a:r>
            <a:endParaRPr lang="en-US" altLang="zh-CN" dirty="0" smtClean="0"/>
          </a:p>
          <a:p>
            <a:r>
              <a:rPr lang="zh-CN" altLang="en-US" dirty="0"/>
              <a:t>调解书应当直接送交本人，不得由别人代收。</a:t>
            </a:r>
          </a:p>
          <a:p>
            <a:endParaRPr lang="zh-CN" altLang="en-US" dirty="0"/>
          </a:p>
        </p:txBody>
      </p:sp>
    </p:spTree>
    <p:extLst>
      <p:ext uri="{BB962C8B-B14F-4D97-AF65-F5344CB8AC3E}">
        <p14:creationId xmlns:p14="http://schemas.microsoft.com/office/powerpoint/2010/main" val="39576825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送达</a:t>
            </a:r>
          </a:p>
        </p:txBody>
      </p:sp>
      <p:sp>
        <p:nvSpPr>
          <p:cNvPr id="3" name="内容占位符 2"/>
          <p:cNvSpPr>
            <a:spLocks noGrp="1"/>
          </p:cNvSpPr>
          <p:nvPr>
            <p:ph idx="1"/>
          </p:nvPr>
        </p:nvSpPr>
        <p:spPr/>
        <p:txBody>
          <a:bodyPr/>
          <a:lstStyle/>
          <a:p>
            <a:r>
              <a:rPr lang="en-US" altLang="zh-CN" dirty="0" smtClean="0"/>
              <a:t>2.</a:t>
            </a:r>
            <a:r>
              <a:rPr lang="zh-CN" altLang="en-US" dirty="0"/>
              <a:t>留置送达。 受送达人或者他的同住成年家属拒绝接收诉讼文书的，送达人可以邀请有关基层组织或者所在单位的代表到场，说明情况，在送达回证上记明拒收事由和日期，由送达人、见证人签名或者盖章，</a:t>
            </a:r>
            <a:r>
              <a:rPr lang="zh-CN" altLang="en-US" dirty="0" smtClean="0"/>
              <a:t>把法律文书</a:t>
            </a:r>
            <a:r>
              <a:rPr lang="zh-CN" altLang="en-US" dirty="0"/>
              <a:t>留在受送达人的住所</a:t>
            </a:r>
            <a:r>
              <a:rPr lang="en-US" altLang="zh-CN" dirty="0"/>
              <a:t>;</a:t>
            </a:r>
            <a:r>
              <a:rPr lang="zh-CN" altLang="en-US" dirty="0"/>
              <a:t>也可以</a:t>
            </a:r>
            <a:r>
              <a:rPr lang="zh-CN" altLang="en-US" dirty="0" smtClean="0"/>
              <a:t>把法律文书</a:t>
            </a:r>
            <a:r>
              <a:rPr lang="zh-CN" altLang="en-US" dirty="0"/>
              <a:t>留在受送达人的住所，并采用拍照、录像等方式记录送达过程，即视为送达。</a:t>
            </a:r>
          </a:p>
        </p:txBody>
      </p:sp>
    </p:spTree>
    <p:extLst>
      <p:ext uri="{BB962C8B-B14F-4D97-AF65-F5344CB8AC3E}">
        <p14:creationId xmlns:p14="http://schemas.microsoft.com/office/powerpoint/2010/main" val="41965400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送达</a:t>
            </a:r>
          </a:p>
        </p:txBody>
      </p:sp>
      <p:sp>
        <p:nvSpPr>
          <p:cNvPr id="3" name="内容占位符 2"/>
          <p:cNvSpPr>
            <a:spLocks noGrp="1"/>
          </p:cNvSpPr>
          <p:nvPr>
            <p:ph idx="1"/>
          </p:nvPr>
        </p:nvSpPr>
        <p:spPr/>
        <p:txBody>
          <a:bodyPr/>
          <a:lstStyle/>
          <a:p>
            <a:r>
              <a:rPr lang="en-US" altLang="zh-CN" dirty="0" smtClean="0"/>
              <a:t>3.</a:t>
            </a:r>
            <a:r>
              <a:rPr lang="zh-CN" altLang="en-US" dirty="0"/>
              <a:t>委托送达。直接</a:t>
            </a:r>
            <a:r>
              <a:rPr lang="zh-CN" altLang="en-US" dirty="0" smtClean="0"/>
              <a:t>送达法律文书</a:t>
            </a:r>
            <a:r>
              <a:rPr lang="zh-CN" altLang="en-US" dirty="0"/>
              <a:t>有困难的，可以委托其他</a:t>
            </a:r>
            <a:r>
              <a:rPr lang="zh-CN" altLang="en-US" dirty="0" smtClean="0">
                <a:solidFill>
                  <a:srgbClr val="FF0000"/>
                </a:solidFill>
              </a:rPr>
              <a:t>人民法院（在这里是指其他行政机关）</a:t>
            </a:r>
            <a:r>
              <a:rPr lang="zh-CN" altLang="en-US" dirty="0" smtClean="0"/>
              <a:t>代为送达，</a:t>
            </a:r>
            <a:r>
              <a:rPr lang="zh-CN" altLang="en-US" dirty="0" smtClean="0">
                <a:solidFill>
                  <a:srgbClr val="FF0000"/>
                </a:solidFill>
              </a:rPr>
              <a:t>慎用</a:t>
            </a:r>
            <a:r>
              <a:rPr lang="zh-CN" altLang="en-US" dirty="0" smtClean="0"/>
              <a:t>。</a:t>
            </a:r>
            <a:endParaRPr lang="en-US" altLang="zh-CN" dirty="0" smtClean="0"/>
          </a:p>
          <a:p>
            <a:r>
              <a:rPr lang="en-US" altLang="zh-CN" dirty="0" smtClean="0"/>
              <a:t>4.</a:t>
            </a:r>
            <a:r>
              <a:rPr lang="zh-CN" altLang="en-US" dirty="0"/>
              <a:t>邮寄送达</a:t>
            </a:r>
            <a:r>
              <a:rPr lang="zh-CN" altLang="en-US" dirty="0" smtClean="0"/>
              <a:t>。指行政、司法</a:t>
            </a:r>
            <a:r>
              <a:rPr lang="zh-CN" altLang="en-US" dirty="0"/>
              <a:t>机关在直接送达有困难的情况下，通过邮局</a:t>
            </a:r>
            <a:r>
              <a:rPr lang="zh-CN" altLang="en-US" dirty="0" smtClean="0"/>
              <a:t>将法律文书</a:t>
            </a:r>
            <a:r>
              <a:rPr lang="zh-CN" altLang="en-US" dirty="0"/>
              <a:t>用挂号方式邮寄给收件人的送达方式。其程序是</a:t>
            </a:r>
            <a:r>
              <a:rPr lang="zh-CN" altLang="en-US" dirty="0" smtClean="0"/>
              <a:t>，机关将法律文书</a:t>
            </a:r>
            <a:r>
              <a:rPr lang="zh-CN" altLang="en-US" dirty="0"/>
              <a:t>、送达回证挂号邮寄给收件人，收件人签收挂号邮寄的诉讼文书后即认为已经送达</a:t>
            </a:r>
            <a:r>
              <a:rPr lang="zh-CN" altLang="en-US" dirty="0" smtClean="0"/>
              <a:t>。邮寄</a:t>
            </a:r>
            <a:r>
              <a:rPr lang="zh-CN" altLang="en-US" dirty="0"/>
              <a:t>送达的，以回执上注明的收件日期为送达日期。</a:t>
            </a:r>
          </a:p>
        </p:txBody>
      </p:sp>
    </p:spTree>
    <p:extLst>
      <p:ext uri="{BB962C8B-B14F-4D97-AF65-F5344CB8AC3E}">
        <p14:creationId xmlns:p14="http://schemas.microsoft.com/office/powerpoint/2010/main" val="12559714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送达</a:t>
            </a:r>
          </a:p>
        </p:txBody>
      </p:sp>
      <p:sp>
        <p:nvSpPr>
          <p:cNvPr id="3" name="内容占位符 2"/>
          <p:cNvSpPr>
            <a:spLocks noGrp="1"/>
          </p:cNvSpPr>
          <p:nvPr>
            <p:ph idx="1"/>
          </p:nvPr>
        </p:nvSpPr>
        <p:spPr/>
        <p:txBody>
          <a:bodyPr>
            <a:normAutofit lnSpcReduction="10000"/>
          </a:bodyPr>
          <a:lstStyle/>
          <a:p>
            <a:r>
              <a:rPr lang="en-US" altLang="zh-CN" dirty="0" smtClean="0"/>
              <a:t>5.</a:t>
            </a:r>
            <a:r>
              <a:rPr lang="zh-CN" altLang="en-US" dirty="0"/>
              <a:t>转交送达。受送达人是军人的，通过其所在部队团以上单位的政治机关转交。受送达人被监禁的，通过其所在监所转交。代为转交的机关、单位</a:t>
            </a:r>
            <a:r>
              <a:rPr lang="zh-CN" altLang="en-US" dirty="0" smtClean="0"/>
              <a:t>收到法律文书</a:t>
            </a:r>
            <a:r>
              <a:rPr lang="zh-CN" altLang="en-US" dirty="0"/>
              <a:t>后，必须立即交受送达人签收，以在送达回证上的签收日期，为送达日期。</a:t>
            </a:r>
            <a:endParaRPr lang="en-US" altLang="zh-CN" dirty="0" smtClean="0"/>
          </a:p>
          <a:p>
            <a:r>
              <a:rPr lang="en-US" altLang="zh-CN" dirty="0" smtClean="0"/>
              <a:t>6.</a:t>
            </a:r>
            <a:r>
              <a:rPr lang="zh-CN" altLang="en-US" dirty="0" smtClean="0"/>
              <a:t>电子</a:t>
            </a:r>
            <a:r>
              <a:rPr lang="zh-CN" altLang="en-US" dirty="0"/>
              <a:t>送达：当事人同意并签订确认书的，行政机关可以采用传真、电子邮件等方式，将行政处罚决定书等送达当事人。</a:t>
            </a:r>
          </a:p>
          <a:p>
            <a:r>
              <a:rPr lang="en-US" altLang="zh-CN" dirty="0" smtClean="0"/>
              <a:t>7.</a:t>
            </a:r>
            <a:r>
              <a:rPr lang="zh-CN" altLang="en-US" dirty="0"/>
              <a:t>受送达人下落不明，或者</a:t>
            </a:r>
            <a:r>
              <a:rPr lang="zh-CN" altLang="en-US" dirty="0" smtClean="0"/>
              <a:t>用其他</a:t>
            </a:r>
            <a:r>
              <a:rPr lang="zh-CN" altLang="en-US" dirty="0"/>
              <a:t>方式无法送达的，公告送达。自发出公告之日起，</a:t>
            </a:r>
            <a:r>
              <a:rPr lang="zh-CN" altLang="en-US" dirty="0" smtClean="0"/>
              <a:t>经过</a:t>
            </a:r>
            <a:r>
              <a:rPr lang="en-US" altLang="zh-CN" dirty="0" smtClean="0"/>
              <a:t>60</a:t>
            </a:r>
            <a:r>
              <a:rPr lang="zh-CN" altLang="en-US" dirty="0" smtClean="0"/>
              <a:t>日</a:t>
            </a:r>
            <a:r>
              <a:rPr lang="zh-CN" altLang="en-US" dirty="0"/>
              <a:t>，即视为送达。</a:t>
            </a:r>
          </a:p>
        </p:txBody>
      </p:sp>
    </p:spTree>
    <p:extLst>
      <p:ext uri="{BB962C8B-B14F-4D97-AF65-F5344CB8AC3E}">
        <p14:creationId xmlns:p14="http://schemas.microsoft.com/office/powerpoint/2010/main" val="17345464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听证程序</a:t>
            </a:r>
            <a:endParaRPr lang="zh-CN" altLang="en-US" dirty="0"/>
          </a:p>
        </p:txBody>
      </p:sp>
      <p:sp>
        <p:nvSpPr>
          <p:cNvPr id="3" name="内容占位符 2"/>
          <p:cNvSpPr>
            <a:spLocks noGrp="1"/>
          </p:cNvSpPr>
          <p:nvPr>
            <p:ph idx="1"/>
          </p:nvPr>
        </p:nvSpPr>
        <p:spPr/>
        <p:txBody>
          <a:bodyPr>
            <a:normAutofit lnSpcReduction="10000"/>
          </a:bodyPr>
          <a:lstStyle/>
          <a:p>
            <a:r>
              <a:rPr lang="zh-CN" altLang="en-US" dirty="0" smtClean="0"/>
              <a:t>听证范围：行政</a:t>
            </a:r>
            <a:r>
              <a:rPr lang="zh-CN" altLang="en-US" dirty="0"/>
              <a:t>机关拟作出下列行政处罚决定，应当告知当事人有要求听证的权利，当事人要求听证的，行政机关应当组织听证：</a:t>
            </a:r>
          </a:p>
          <a:p>
            <a:r>
              <a:rPr lang="zh-CN" altLang="en-US" dirty="0"/>
              <a:t>（一）较大数额罚款；</a:t>
            </a:r>
          </a:p>
          <a:p>
            <a:r>
              <a:rPr lang="zh-CN" altLang="en-US" dirty="0"/>
              <a:t>（二）没收较大数额违法所得、没收较大价值非法财物；</a:t>
            </a:r>
          </a:p>
          <a:p>
            <a:r>
              <a:rPr lang="zh-CN" altLang="en-US" dirty="0"/>
              <a:t>（三）降低资质等级、吊销许可证件；</a:t>
            </a:r>
          </a:p>
          <a:p>
            <a:r>
              <a:rPr lang="zh-CN" altLang="en-US" dirty="0"/>
              <a:t>（四）责令停产停业、责令关闭、限制从业；</a:t>
            </a:r>
          </a:p>
          <a:p>
            <a:r>
              <a:rPr lang="zh-CN" altLang="en-US" dirty="0"/>
              <a:t>（五）其他较重的行政处罚；</a:t>
            </a:r>
          </a:p>
          <a:p>
            <a:r>
              <a:rPr lang="zh-CN" altLang="en-US" dirty="0"/>
              <a:t>（六）法律、法规、规章规定的其他情形。</a:t>
            </a:r>
          </a:p>
          <a:p>
            <a:endParaRPr lang="zh-CN" altLang="en-US" dirty="0"/>
          </a:p>
        </p:txBody>
      </p:sp>
    </p:spTree>
    <p:extLst>
      <p:ext uri="{BB962C8B-B14F-4D97-AF65-F5344CB8AC3E}">
        <p14:creationId xmlns:p14="http://schemas.microsoft.com/office/powerpoint/2010/main" val="40877525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听证具体步骤</a:t>
            </a:r>
            <a:endParaRPr lang="zh-CN" altLang="en-US" dirty="0"/>
          </a:p>
        </p:txBody>
      </p:sp>
      <p:sp>
        <p:nvSpPr>
          <p:cNvPr id="3" name="内容占位符 2"/>
          <p:cNvSpPr>
            <a:spLocks noGrp="1"/>
          </p:cNvSpPr>
          <p:nvPr>
            <p:ph idx="1"/>
          </p:nvPr>
        </p:nvSpPr>
        <p:spPr/>
        <p:txBody>
          <a:bodyPr/>
          <a:lstStyle/>
          <a:p>
            <a:r>
              <a:rPr lang="zh-CN" altLang="en-US" dirty="0"/>
              <a:t>听证应当依照以下程序组织：</a:t>
            </a:r>
          </a:p>
          <a:p>
            <a:r>
              <a:rPr lang="zh-CN" altLang="en-US" dirty="0"/>
              <a:t>（一）当事人要求听证的，应当在行政机关告知后五日内提出；</a:t>
            </a:r>
          </a:p>
          <a:p>
            <a:r>
              <a:rPr lang="zh-CN" altLang="en-US" dirty="0"/>
              <a:t>（二）行政机关应当在举行听证的七日前，通知当事人及有关人员听证的时间、地点；</a:t>
            </a:r>
          </a:p>
          <a:p>
            <a:r>
              <a:rPr lang="zh-CN" altLang="en-US" dirty="0"/>
              <a:t>（三）除涉及国家秘密、商业秘密或者个人隐私依法予以保密外，听证公开举行；</a:t>
            </a:r>
          </a:p>
          <a:p>
            <a:r>
              <a:rPr lang="zh-CN" altLang="en-US" dirty="0"/>
              <a:t>（四）听证由行政机关指定的非本案调查人员主持；当事人认为主持人与本案有直接利害关系的，有权申请回避；</a:t>
            </a:r>
          </a:p>
          <a:p>
            <a:endParaRPr lang="zh-CN" altLang="en-US" dirty="0"/>
          </a:p>
        </p:txBody>
      </p:sp>
    </p:spTree>
    <p:extLst>
      <p:ext uri="{BB962C8B-B14F-4D97-AF65-F5344CB8AC3E}">
        <p14:creationId xmlns:p14="http://schemas.microsoft.com/office/powerpoint/2010/main" val="13162038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听证具体步骤</a:t>
            </a:r>
          </a:p>
        </p:txBody>
      </p:sp>
      <p:sp>
        <p:nvSpPr>
          <p:cNvPr id="3" name="内容占位符 2"/>
          <p:cNvSpPr>
            <a:spLocks noGrp="1"/>
          </p:cNvSpPr>
          <p:nvPr>
            <p:ph idx="1"/>
          </p:nvPr>
        </p:nvSpPr>
        <p:spPr/>
        <p:txBody>
          <a:bodyPr/>
          <a:lstStyle/>
          <a:p>
            <a:r>
              <a:rPr lang="zh-CN" altLang="en-US" dirty="0"/>
              <a:t>（五）当事人可以亲自参加听证，也可以委托一至二人代理；</a:t>
            </a:r>
          </a:p>
          <a:p>
            <a:r>
              <a:rPr lang="zh-CN" altLang="en-US" dirty="0"/>
              <a:t>（六）当事人及其代理人无正当理由拒不出席听证或者未经许可中途退出听证的，视为放弃听证权利，行政机关终止听证；</a:t>
            </a:r>
          </a:p>
          <a:p>
            <a:r>
              <a:rPr lang="zh-CN" altLang="en-US" dirty="0"/>
              <a:t>（七）举行听证时，调查人员提出当事人违法的事实、证据和行政处罚建议，当事人进行申辩和质证；</a:t>
            </a:r>
          </a:p>
          <a:p>
            <a:r>
              <a:rPr lang="zh-CN" altLang="en-US" dirty="0"/>
              <a:t>（八）听证应当制作笔录。笔录应当交当事人或者其代理人核对无误后签字或者盖章。当事人或者其代理人拒绝签字或者盖章的，由听证主持人在笔录中注明。</a:t>
            </a:r>
          </a:p>
          <a:p>
            <a:endParaRPr lang="zh-CN" altLang="en-US" dirty="0"/>
          </a:p>
        </p:txBody>
      </p:sp>
    </p:spTree>
    <p:extLst>
      <p:ext uri="{BB962C8B-B14F-4D97-AF65-F5344CB8AC3E}">
        <p14:creationId xmlns:p14="http://schemas.microsoft.com/office/powerpoint/2010/main" val="35292558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注意问题</a:t>
            </a:r>
            <a:endParaRPr lang="zh-CN" altLang="en-US" dirty="0"/>
          </a:p>
        </p:txBody>
      </p:sp>
      <p:sp>
        <p:nvSpPr>
          <p:cNvPr id="3" name="内容占位符 2"/>
          <p:cNvSpPr>
            <a:spLocks noGrp="1"/>
          </p:cNvSpPr>
          <p:nvPr>
            <p:ph idx="1"/>
          </p:nvPr>
        </p:nvSpPr>
        <p:spPr/>
        <p:txBody>
          <a:bodyPr/>
          <a:lstStyle/>
          <a:p>
            <a:r>
              <a:rPr lang="en-US" altLang="zh-CN" dirty="0" smtClean="0"/>
              <a:t>1.</a:t>
            </a:r>
            <a:r>
              <a:rPr lang="zh-CN" altLang="en-US" dirty="0"/>
              <a:t>当事人不承担行政机关组织听证的费用</a:t>
            </a:r>
            <a:r>
              <a:rPr lang="zh-CN" altLang="en-US" dirty="0" smtClean="0"/>
              <a:t>。</a:t>
            </a:r>
            <a:endParaRPr lang="en-US" altLang="zh-CN" dirty="0" smtClean="0"/>
          </a:p>
          <a:p>
            <a:r>
              <a:rPr lang="en-US" altLang="zh-CN" dirty="0" smtClean="0"/>
              <a:t>2.</a:t>
            </a:r>
            <a:r>
              <a:rPr lang="zh-CN" altLang="en-US" dirty="0"/>
              <a:t>听证结束后，行政机关</a:t>
            </a:r>
            <a:r>
              <a:rPr lang="zh-CN" altLang="en-US" dirty="0">
                <a:solidFill>
                  <a:srgbClr val="FF0000"/>
                </a:solidFill>
              </a:rPr>
              <a:t>应当根据听证笔</a:t>
            </a:r>
            <a:r>
              <a:rPr lang="zh-CN" altLang="en-US" dirty="0"/>
              <a:t>录，依照本</a:t>
            </a:r>
            <a:r>
              <a:rPr lang="zh-CN" altLang="en-US" dirty="0" smtClean="0"/>
              <a:t>法规定</a:t>
            </a:r>
            <a:r>
              <a:rPr lang="zh-CN" altLang="en-US" dirty="0"/>
              <a:t>，作出决定。</a:t>
            </a:r>
          </a:p>
        </p:txBody>
      </p:sp>
    </p:spTree>
    <p:extLst>
      <p:ext uri="{BB962C8B-B14F-4D97-AF65-F5344CB8AC3E}">
        <p14:creationId xmlns:p14="http://schemas.microsoft.com/office/powerpoint/2010/main" val="10823349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第六章　行政处罚的执行</a:t>
            </a:r>
          </a:p>
        </p:txBody>
      </p:sp>
      <p:sp>
        <p:nvSpPr>
          <p:cNvPr id="3" name="内容占位符 2"/>
          <p:cNvSpPr>
            <a:spLocks noGrp="1"/>
          </p:cNvSpPr>
          <p:nvPr>
            <p:ph idx="1"/>
          </p:nvPr>
        </p:nvSpPr>
        <p:spPr/>
        <p:txBody>
          <a:bodyPr>
            <a:normAutofit lnSpcReduction="10000"/>
          </a:bodyPr>
          <a:lstStyle/>
          <a:p>
            <a:r>
              <a:rPr lang="zh-CN" altLang="en-US" b="1" dirty="0" smtClean="0"/>
              <a:t>一般规定</a:t>
            </a:r>
            <a:r>
              <a:rPr lang="zh-CN" altLang="en-US" dirty="0" smtClean="0"/>
              <a:t>：</a:t>
            </a:r>
            <a:endParaRPr lang="en-US" altLang="zh-CN" dirty="0" smtClean="0"/>
          </a:p>
          <a:p>
            <a:r>
              <a:rPr lang="zh-CN" altLang="en-US" dirty="0" smtClean="0"/>
              <a:t>（</a:t>
            </a:r>
            <a:r>
              <a:rPr lang="en-US" altLang="zh-CN" dirty="0" smtClean="0"/>
              <a:t>1</a:t>
            </a:r>
            <a:r>
              <a:rPr lang="zh-CN" altLang="en-US" dirty="0" smtClean="0"/>
              <a:t>）行政</a:t>
            </a:r>
            <a:r>
              <a:rPr lang="zh-CN" altLang="en-US" dirty="0"/>
              <a:t>处罚决定依法作出后，当事人应当在行政处罚决定书载明的期限内，予以履行。</a:t>
            </a:r>
          </a:p>
          <a:p>
            <a:r>
              <a:rPr lang="zh-CN" altLang="en-US" dirty="0" smtClean="0"/>
              <a:t>（</a:t>
            </a:r>
            <a:r>
              <a:rPr lang="en-US" altLang="zh-CN" dirty="0" smtClean="0"/>
              <a:t>2</a:t>
            </a:r>
            <a:r>
              <a:rPr lang="zh-CN" altLang="en-US" dirty="0" smtClean="0"/>
              <a:t>）当事人</a:t>
            </a:r>
            <a:r>
              <a:rPr lang="zh-CN" altLang="en-US" dirty="0"/>
              <a:t>确有经济困难，需要延期或者分期缴纳罚款的，经当事人申请和行政机关批准，可以暂缓或者分期缴纳</a:t>
            </a:r>
            <a:r>
              <a:rPr lang="zh-CN" altLang="en-US" dirty="0" smtClean="0"/>
              <a:t>。</a:t>
            </a:r>
            <a:endParaRPr lang="en-US" altLang="zh-CN" dirty="0" smtClean="0"/>
          </a:p>
          <a:p>
            <a:r>
              <a:rPr lang="zh-CN" altLang="en-US" dirty="0" smtClean="0"/>
              <a:t>（</a:t>
            </a:r>
            <a:r>
              <a:rPr lang="en-US" altLang="zh-CN" dirty="0" smtClean="0"/>
              <a:t>3</a:t>
            </a:r>
            <a:r>
              <a:rPr lang="zh-CN" altLang="en-US" dirty="0"/>
              <a:t>）当事人应当自收到行政处罚决定书之日起十五日内，到指定的银行或者通过电子支付系统缴纳罚款。银行应当收受罚款，并将罚款直接上缴国库</a:t>
            </a:r>
            <a:r>
              <a:rPr lang="zh-CN" altLang="en-US" dirty="0" smtClean="0"/>
              <a:t>。</a:t>
            </a:r>
            <a:endParaRPr lang="en-US" altLang="zh-CN" dirty="0" smtClean="0"/>
          </a:p>
          <a:p>
            <a:r>
              <a:rPr lang="zh-CN" altLang="en-US" dirty="0" smtClean="0"/>
              <a:t>（</a:t>
            </a:r>
            <a:r>
              <a:rPr lang="en-US" altLang="zh-CN" dirty="0" smtClean="0"/>
              <a:t>4</a:t>
            </a:r>
            <a:r>
              <a:rPr lang="zh-CN" altLang="en-US" dirty="0"/>
              <a:t>）作出罚款决定的行政机关应当与收缴罚款的机构分离。</a:t>
            </a:r>
          </a:p>
          <a:p>
            <a:endParaRPr lang="zh-CN" altLang="en-US" dirty="0"/>
          </a:p>
        </p:txBody>
      </p:sp>
    </p:spTree>
    <p:extLst>
      <p:ext uri="{BB962C8B-B14F-4D97-AF65-F5344CB8AC3E}">
        <p14:creationId xmlns:p14="http://schemas.microsoft.com/office/powerpoint/2010/main" val="361890587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当场收缴</a:t>
            </a:r>
            <a:endParaRPr lang="zh-CN" altLang="en-US" dirty="0"/>
          </a:p>
        </p:txBody>
      </p:sp>
      <p:sp>
        <p:nvSpPr>
          <p:cNvPr id="3" name="内容占位符 2"/>
          <p:cNvSpPr>
            <a:spLocks noGrp="1"/>
          </p:cNvSpPr>
          <p:nvPr>
            <p:ph idx="1"/>
          </p:nvPr>
        </p:nvSpPr>
        <p:spPr/>
        <p:txBody>
          <a:bodyPr/>
          <a:lstStyle/>
          <a:p>
            <a:r>
              <a:rPr lang="zh-CN" altLang="en-US" dirty="0" smtClean="0"/>
              <a:t>当场收缴的情形：</a:t>
            </a:r>
            <a:endParaRPr lang="en-US" altLang="zh-CN" dirty="0" smtClean="0"/>
          </a:p>
          <a:p>
            <a:r>
              <a:rPr lang="en-US" altLang="zh-CN" dirty="0" smtClean="0"/>
              <a:t>1.</a:t>
            </a:r>
            <a:r>
              <a:rPr lang="zh-CN" altLang="en-US" dirty="0" smtClean="0"/>
              <a:t>当场</a:t>
            </a:r>
            <a:r>
              <a:rPr lang="zh-CN" altLang="en-US" dirty="0"/>
              <a:t>作出行政处罚决定，有下列情形之一，执法人员可以当场收缴罚款</a:t>
            </a:r>
            <a:r>
              <a:rPr lang="zh-CN" altLang="en-US" dirty="0" smtClean="0"/>
              <a:t>：</a:t>
            </a:r>
            <a:endParaRPr lang="en-US" altLang="zh-CN" dirty="0" smtClean="0"/>
          </a:p>
          <a:p>
            <a:r>
              <a:rPr lang="zh-CN" altLang="en-US" dirty="0" smtClean="0"/>
              <a:t>（</a:t>
            </a:r>
            <a:r>
              <a:rPr lang="en-US" altLang="zh-CN" dirty="0" smtClean="0"/>
              <a:t>1</a:t>
            </a:r>
            <a:r>
              <a:rPr lang="zh-CN" altLang="en-US" dirty="0" smtClean="0"/>
              <a:t>）</a:t>
            </a:r>
            <a:r>
              <a:rPr lang="zh-CN" altLang="en-US" dirty="0"/>
              <a:t>依法</a:t>
            </a:r>
            <a:r>
              <a:rPr lang="zh-CN" altLang="en-US" dirty="0" smtClean="0"/>
              <a:t>给予</a:t>
            </a:r>
            <a:r>
              <a:rPr lang="en-US" altLang="zh-CN" dirty="0" smtClean="0"/>
              <a:t>100</a:t>
            </a:r>
            <a:r>
              <a:rPr lang="zh-CN" altLang="en-US" dirty="0" smtClean="0"/>
              <a:t>元</a:t>
            </a:r>
            <a:r>
              <a:rPr lang="zh-CN" altLang="en-US" dirty="0"/>
              <a:t>以下罚款的；</a:t>
            </a:r>
          </a:p>
          <a:p>
            <a:r>
              <a:rPr lang="zh-CN" altLang="en-US" dirty="0" smtClean="0"/>
              <a:t>（</a:t>
            </a:r>
            <a:r>
              <a:rPr lang="en-US" altLang="zh-CN" dirty="0" smtClean="0"/>
              <a:t>2</a:t>
            </a:r>
            <a:r>
              <a:rPr lang="zh-CN" altLang="en-US" dirty="0" smtClean="0"/>
              <a:t>）</a:t>
            </a:r>
            <a:r>
              <a:rPr lang="zh-CN" altLang="en-US" dirty="0"/>
              <a:t>不当场收缴事后难以执行的</a:t>
            </a:r>
            <a:r>
              <a:rPr lang="zh-CN" altLang="en-US" dirty="0" smtClean="0"/>
              <a:t>。</a:t>
            </a:r>
            <a:endParaRPr lang="en-US" altLang="zh-CN" dirty="0" smtClean="0"/>
          </a:p>
          <a:p>
            <a:r>
              <a:rPr lang="en-US" altLang="zh-CN" dirty="0" smtClean="0"/>
              <a:t>2.</a:t>
            </a:r>
            <a:r>
              <a:rPr lang="zh-CN" altLang="en-US" dirty="0"/>
              <a:t>在边远、水上、交通不便地区，行政机关及其执法人员</a:t>
            </a:r>
            <a:r>
              <a:rPr lang="zh-CN" altLang="en-US" dirty="0" smtClean="0"/>
              <a:t>依照简易程序或者普通程序作出</a:t>
            </a:r>
            <a:r>
              <a:rPr lang="zh-CN" altLang="en-US" dirty="0"/>
              <a:t>罚款决定后，当事人到指定的银行或者通过电子支付系统缴纳罚款确有困难，经当事人提出，行政机关及其执法人员可以当场收缴罚款。</a:t>
            </a:r>
          </a:p>
          <a:p>
            <a:endParaRPr lang="zh-CN" altLang="en-US" dirty="0"/>
          </a:p>
        </p:txBody>
      </p:sp>
    </p:spTree>
    <p:extLst>
      <p:ext uri="{BB962C8B-B14F-4D97-AF65-F5344CB8AC3E}">
        <p14:creationId xmlns:p14="http://schemas.microsoft.com/office/powerpoint/2010/main" val="21457722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具体要求</a:t>
            </a:r>
          </a:p>
        </p:txBody>
      </p:sp>
      <p:sp>
        <p:nvSpPr>
          <p:cNvPr id="3" name="内容占位符 2"/>
          <p:cNvSpPr>
            <a:spLocks noGrp="1"/>
          </p:cNvSpPr>
          <p:nvPr>
            <p:ph idx="1"/>
          </p:nvPr>
        </p:nvSpPr>
        <p:spPr/>
        <p:txBody>
          <a:bodyPr/>
          <a:lstStyle/>
          <a:p>
            <a:r>
              <a:rPr lang="en-US" altLang="zh-CN" dirty="0" smtClean="0"/>
              <a:t>1.</a:t>
            </a:r>
            <a:r>
              <a:rPr lang="zh-CN" altLang="en-US" dirty="0"/>
              <a:t>行政机关及其执法人员当场收缴罚款的，必须向当事人出具国务院财政部门或者省、自治区、直辖市人民政府财政部门统一制发的专用票据；不出具财政部门统一制发的专用票据的，当事人有权拒绝缴纳罚款</a:t>
            </a:r>
            <a:r>
              <a:rPr lang="zh-CN" altLang="en-US" dirty="0" smtClean="0"/>
              <a:t>。</a:t>
            </a:r>
            <a:endParaRPr lang="en-US" altLang="zh-CN" dirty="0" smtClean="0"/>
          </a:p>
          <a:p>
            <a:r>
              <a:rPr lang="en-US" altLang="zh-CN" dirty="0" smtClean="0"/>
              <a:t>2.</a:t>
            </a:r>
            <a:r>
              <a:rPr lang="zh-CN" altLang="en-US" dirty="0"/>
              <a:t>执法人员当场收缴的罚款，应当自收缴罚款之日</a:t>
            </a:r>
            <a:r>
              <a:rPr lang="zh-CN" altLang="en-US" dirty="0" smtClean="0"/>
              <a:t>起</a:t>
            </a:r>
            <a:r>
              <a:rPr lang="en-US" altLang="zh-CN" dirty="0" smtClean="0"/>
              <a:t>2</a:t>
            </a:r>
            <a:r>
              <a:rPr lang="zh-CN" altLang="en-US" dirty="0" smtClean="0"/>
              <a:t>日内</a:t>
            </a:r>
            <a:r>
              <a:rPr lang="zh-CN" altLang="en-US" dirty="0"/>
              <a:t>，交至行政机关；在水上当场收缴的罚款，应当自抵岸之日</a:t>
            </a:r>
            <a:r>
              <a:rPr lang="zh-CN" altLang="en-US" dirty="0" smtClean="0"/>
              <a:t>起</a:t>
            </a:r>
            <a:r>
              <a:rPr lang="en-US" altLang="zh-CN" dirty="0" smtClean="0"/>
              <a:t>2</a:t>
            </a:r>
            <a:r>
              <a:rPr lang="zh-CN" altLang="en-US" dirty="0" smtClean="0"/>
              <a:t>日内</a:t>
            </a:r>
            <a:r>
              <a:rPr lang="zh-CN" altLang="en-US" dirty="0"/>
              <a:t>交至行政机关；行政机关应当</a:t>
            </a:r>
            <a:r>
              <a:rPr lang="zh-CN" altLang="en-US" dirty="0" smtClean="0"/>
              <a:t>在</a:t>
            </a:r>
            <a:r>
              <a:rPr lang="en-US" altLang="zh-CN" dirty="0" smtClean="0"/>
              <a:t>2</a:t>
            </a:r>
            <a:r>
              <a:rPr lang="zh-CN" altLang="en-US" dirty="0" smtClean="0"/>
              <a:t>日内</a:t>
            </a:r>
            <a:r>
              <a:rPr lang="zh-CN" altLang="en-US" dirty="0"/>
              <a:t>将罚款缴付指定的银行。</a:t>
            </a:r>
          </a:p>
        </p:txBody>
      </p:sp>
    </p:spTree>
    <p:extLst>
      <p:ext uri="{BB962C8B-B14F-4D97-AF65-F5344CB8AC3E}">
        <p14:creationId xmlns:p14="http://schemas.microsoft.com/office/powerpoint/2010/main" val="37999990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强制执行</a:t>
            </a:r>
            <a:endParaRPr lang="zh-CN" altLang="en-US" dirty="0"/>
          </a:p>
        </p:txBody>
      </p:sp>
      <p:sp>
        <p:nvSpPr>
          <p:cNvPr id="3" name="内容占位符 2"/>
          <p:cNvSpPr>
            <a:spLocks noGrp="1"/>
          </p:cNvSpPr>
          <p:nvPr>
            <p:ph idx="1"/>
          </p:nvPr>
        </p:nvSpPr>
        <p:spPr/>
        <p:txBody>
          <a:bodyPr>
            <a:normAutofit fontScale="92500" lnSpcReduction="10000"/>
          </a:bodyPr>
          <a:lstStyle/>
          <a:p>
            <a:r>
              <a:rPr lang="zh-CN" altLang="en-US" dirty="0"/>
              <a:t>当事人逾期不履行行政处罚决定的，作出行政处罚决定的行政机关可以采取下列措施：</a:t>
            </a:r>
          </a:p>
          <a:p>
            <a:r>
              <a:rPr lang="zh-CN" altLang="en-US" dirty="0"/>
              <a:t>（一）到期不缴纳罚款的，每日按罚款数额的百分之三加处罚款，加处罚款的数额不得超出罚款的数额；</a:t>
            </a:r>
          </a:p>
          <a:p>
            <a:r>
              <a:rPr lang="zh-CN" altLang="en-US" dirty="0"/>
              <a:t>（二）根据法律规定，将查封、扣押的财物拍卖、依法处理或者将冻结的存款、汇款划拨抵缴罚款；</a:t>
            </a:r>
          </a:p>
          <a:p>
            <a:r>
              <a:rPr lang="zh-CN" altLang="en-US" dirty="0"/>
              <a:t>（三）根据法律规定，采取其他行政强制执行方式；</a:t>
            </a:r>
          </a:p>
          <a:p>
            <a:r>
              <a:rPr lang="zh-CN" altLang="en-US" dirty="0"/>
              <a:t>（四）依照</a:t>
            </a:r>
            <a:r>
              <a:rPr lang="en-US" altLang="zh-CN" dirty="0"/>
              <a:t>《</a:t>
            </a:r>
            <a:r>
              <a:rPr lang="zh-CN" altLang="en-US" dirty="0"/>
              <a:t>中华人民共和国行政强制法</a:t>
            </a:r>
            <a:r>
              <a:rPr lang="en-US" altLang="zh-CN" dirty="0"/>
              <a:t>》</a:t>
            </a:r>
            <a:r>
              <a:rPr lang="zh-CN" altLang="en-US" dirty="0"/>
              <a:t>的规定申请人民法院强制执行。</a:t>
            </a:r>
          </a:p>
          <a:p>
            <a:r>
              <a:rPr lang="zh-CN" altLang="en-US" dirty="0"/>
              <a:t>当事人申请行政复议或者提起行政诉讼的，加处罚款的数额在行政复议或者行政诉讼期间不予计算。</a:t>
            </a:r>
          </a:p>
        </p:txBody>
      </p:sp>
    </p:spTree>
    <p:extLst>
      <p:ext uri="{BB962C8B-B14F-4D97-AF65-F5344CB8AC3E}">
        <p14:creationId xmlns:p14="http://schemas.microsoft.com/office/powerpoint/2010/main" val="109139334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禁止性规定</a:t>
            </a:r>
            <a:endParaRPr lang="zh-CN" altLang="en-US" dirty="0"/>
          </a:p>
        </p:txBody>
      </p:sp>
      <p:sp>
        <p:nvSpPr>
          <p:cNvPr id="3" name="内容占位符 2"/>
          <p:cNvSpPr>
            <a:spLocks noGrp="1"/>
          </p:cNvSpPr>
          <p:nvPr>
            <p:ph idx="1"/>
          </p:nvPr>
        </p:nvSpPr>
        <p:spPr/>
        <p:txBody>
          <a:bodyPr/>
          <a:lstStyle/>
          <a:p>
            <a:r>
              <a:rPr lang="en-US" altLang="zh-CN" dirty="0" smtClean="0"/>
              <a:t>1.</a:t>
            </a:r>
            <a:r>
              <a:rPr lang="zh-CN" altLang="en-US" dirty="0"/>
              <a:t>罚款、没收的违法所得或者没收非法财物拍卖的款项，必须全部上缴国库，任何行政机关或者个人不得以任何形式截留、私分或者变相私分</a:t>
            </a:r>
            <a:r>
              <a:rPr lang="zh-CN" altLang="en-US" dirty="0" smtClean="0"/>
              <a:t>。</a:t>
            </a:r>
            <a:endParaRPr lang="en-US" altLang="zh-CN" dirty="0" smtClean="0"/>
          </a:p>
          <a:p>
            <a:r>
              <a:rPr lang="en-US" altLang="zh-CN" dirty="0" smtClean="0"/>
              <a:t>2.</a:t>
            </a:r>
            <a:r>
              <a:rPr lang="zh-CN" altLang="en-US" dirty="0"/>
              <a:t>罚款、没收的违法所得或者没收非法财物拍卖的款项，不得同作出行政处罚决定的行政机关及其工作人员的考核、考评直接或者变相挂钩</a:t>
            </a:r>
            <a:r>
              <a:rPr lang="zh-CN" altLang="en-US" dirty="0" smtClean="0"/>
              <a:t>。</a:t>
            </a:r>
            <a:endParaRPr lang="en-US" altLang="zh-CN" dirty="0" smtClean="0"/>
          </a:p>
          <a:p>
            <a:r>
              <a:rPr lang="en-US" altLang="zh-CN" dirty="0" smtClean="0"/>
              <a:t>3.</a:t>
            </a:r>
            <a:r>
              <a:rPr lang="zh-CN" altLang="en-US" dirty="0" smtClean="0"/>
              <a:t>除</a:t>
            </a:r>
            <a:r>
              <a:rPr lang="zh-CN" altLang="en-US" dirty="0"/>
              <a:t>依法应当退还、退赔的外，财政部门不得以任何形式向作出行政处罚决定的行政机关返还罚款、没收的违法所得或者没收非法财物拍卖的款项。</a:t>
            </a:r>
          </a:p>
        </p:txBody>
      </p:sp>
    </p:spTree>
    <p:extLst>
      <p:ext uri="{BB962C8B-B14F-4D97-AF65-F5344CB8AC3E}">
        <p14:creationId xmlns:p14="http://schemas.microsoft.com/office/powerpoint/2010/main" val="6923580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法律责任</a:t>
            </a:r>
            <a:endParaRPr lang="zh-CN" altLang="en-US" dirty="0"/>
          </a:p>
        </p:txBody>
      </p:sp>
      <p:sp>
        <p:nvSpPr>
          <p:cNvPr id="3" name="内容占位符 2"/>
          <p:cNvSpPr>
            <a:spLocks noGrp="1"/>
          </p:cNvSpPr>
          <p:nvPr>
            <p:ph idx="1"/>
          </p:nvPr>
        </p:nvSpPr>
        <p:spPr/>
        <p:txBody>
          <a:bodyPr>
            <a:normAutofit/>
          </a:bodyPr>
          <a:lstStyle/>
          <a:p>
            <a:r>
              <a:rPr lang="en-US" altLang="zh-CN" dirty="0" smtClean="0"/>
              <a:t>1.</a:t>
            </a:r>
            <a:r>
              <a:rPr lang="zh-CN" altLang="en-US" dirty="0" smtClean="0"/>
              <a:t>行政</a:t>
            </a:r>
            <a:r>
              <a:rPr lang="zh-CN" altLang="en-US" dirty="0"/>
              <a:t>机关实施行政处罚，有下列情形之一，由上级行政机关或者有关机关</a:t>
            </a:r>
            <a:r>
              <a:rPr lang="zh-CN" altLang="en-US" dirty="0">
                <a:solidFill>
                  <a:srgbClr val="FF0000"/>
                </a:solidFill>
              </a:rPr>
              <a:t>责令改正</a:t>
            </a:r>
            <a:r>
              <a:rPr lang="zh-CN" altLang="en-US" dirty="0"/>
              <a:t>，对直接负责的主管人员和其他直接责任人员依法给予</a:t>
            </a:r>
            <a:r>
              <a:rPr lang="zh-CN" altLang="en-US" dirty="0">
                <a:solidFill>
                  <a:srgbClr val="FF0000"/>
                </a:solidFill>
              </a:rPr>
              <a:t>处分</a:t>
            </a:r>
            <a:r>
              <a:rPr lang="zh-CN" altLang="en-US" dirty="0"/>
              <a:t>：</a:t>
            </a:r>
          </a:p>
          <a:p>
            <a:r>
              <a:rPr lang="zh-CN" altLang="en-US" dirty="0"/>
              <a:t>（一）没有法定的行政处罚依据的；</a:t>
            </a:r>
          </a:p>
          <a:p>
            <a:r>
              <a:rPr lang="zh-CN" altLang="en-US" dirty="0"/>
              <a:t>（二）擅自改变行政处罚种类、幅度的；</a:t>
            </a:r>
          </a:p>
          <a:p>
            <a:r>
              <a:rPr lang="zh-CN" altLang="en-US" dirty="0"/>
              <a:t>（三）违反法定的行政处罚程序的；</a:t>
            </a:r>
          </a:p>
          <a:p>
            <a:r>
              <a:rPr lang="zh-CN" altLang="en-US" dirty="0"/>
              <a:t>（四）违反本</a:t>
            </a:r>
            <a:r>
              <a:rPr lang="zh-CN" altLang="en-US" dirty="0" smtClean="0"/>
              <a:t>法关于</a:t>
            </a:r>
            <a:r>
              <a:rPr lang="zh-CN" altLang="en-US" dirty="0"/>
              <a:t>委托处罚的规定的；</a:t>
            </a:r>
          </a:p>
          <a:p>
            <a:r>
              <a:rPr lang="zh-CN" altLang="en-US" dirty="0"/>
              <a:t>（五）执法人员未取得执法证件</a:t>
            </a:r>
            <a:r>
              <a:rPr lang="zh-CN" altLang="en-US" dirty="0" smtClean="0"/>
              <a:t>的；</a:t>
            </a:r>
            <a:endParaRPr lang="zh-CN" altLang="en-US" dirty="0"/>
          </a:p>
          <a:p>
            <a:r>
              <a:rPr lang="zh-CN" altLang="en-US" dirty="0" smtClean="0"/>
              <a:t>（六）行政</a:t>
            </a:r>
            <a:r>
              <a:rPr lang="zh-CN" altLang="en-US" dirty="0"/>
              <a:t>机关对符合立案标准的案件不及时立案</a:t>
            </a:r>
            <a:r>
              <a:rPr lang="zh-CN" altLang="en-US" dirty="0" smtClean="0"/>
              <a:t>的。</a:t>
            </a:r>
            <a:endParaRPr lang="zh-CN" altLang="en-US" dirty="0"/>
          </a:p>
          <a:p>
            <a:endParaRPr lang="zh-CN" altLang="en-US" dirty="0"/>
          </a:p>
        </p:txBody>
      </p:sp>
    </p:spTree>
    <p:extLst>
      <p:ext uri="{BB962C8B-B14F-4D97-AF65-F5344CB8AC3E}">
        <p14:creationId xmlns:p14="http://schemas.microsoft.com/office/powerpoint/2010/main" val="25755992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法律责任</a:t>
            </a:r>
          </a:p>
        </p:txBody>
      </p:sp>
      <p:sp>
        <p:nvSpPr>
          <p:cNvPr id="3" name="内容占位符 2"/>
          <p:cNvSpPr>
            <a:spLocks noGrp="1"/>
          </p:cNvSpPr>
          <p:nvPr>
            <p:ph idx="1"/>
          </p:nvPr>
        </p:nvSpPr>
        <p:spPr/>
        <p:txBody>
          <a:bodyPr/>
          <a:lstStyle/>
          <a:p>
            <a:r>
              <a:rPr lang="en-US" altLang="zh-CN" dirty="0" smtClean="0"/>
              <a:t>2.</a:t>
            </a:r>
            <a:r>
              <a:rPr lang="zh-CN" altLang="en-US" dirty="0"/>
              <a:t>行政机关违反本</a:t>
            </a:r>
            <a:r>
              <a:rPr lang="zh-CN" altLang="en-US" dirty="0" smtClean="0"/>
              <a:t>法规定</a:t>
            </a:r>
            <a:r>
              <a:rPr lang="zh-CN" altLang="en-US" dirty="0"/>
              <a:t>自行收缴罚款的，财政部门违反本</a:t>
            </a:r>
            <a:r>
              <a:rPr lang="zh-CN" altLang="en-US" dirty="0" smtClean="0"/>
              <a:t>法规</a:t>
            </a:r>
            <a:r>
              <a:rPr lang="zh-CN" altLang="en-US" dirty="0"/>
              <a:t>定向行政机关返还罚款、没收的违法所得或者拍卖款项的，由上级行政机关或者有关机关责令改正，对直接负责的主管人员和其他直接责任人员依法给予处分</a:t>
            </a:r>
            <a:r>
              <a:rPr lang="zh-CN" altLang="en-US" dirty="0" smtClean="0"/>
              <a:t>。</a:t>
            </a:r>
            <a:endParaRPr lang="en-US" altLang="zh-CN" dirty="0" smtClean="0"/>
          </a:p>
          <a:p>
            <a:r>
              <a:rPr lang="en-US" altLang="zh-CN" dirty="0" smtClean="0"/>
              <a:t>3.</a:t>
            </a:r>
            <a:r>
              <a:rPr lang="zh-CN" altLang="en-US" dirty="0"/>
              <a:t>行政机关截留、私分或者变相私分罚款、没收的违法所得或者财物的，由财政部门或者有关机关予以追缴，对直接负责的主管人员和其他直接责任人员依法给予处分；情节严重构成犯罪的，依法追究刑事责任。</a:t>
            </a:r>
          </a:p>
        </p:txBody>
      </p:sp>
    </p:spTree>
    <p:extLst>
      <p:ext uri="{BB962C8B-B14F-4D97-AF65-F5344CB8AC3E}">
        <p14:creationId xmlns:p14="http://schemas.microsoft.com/office/powerpoint/2010/main" val="2109971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法律责任</a:t>
            </a:r>
          </a:p>
        </p:txBody>
      </p:sp>
      <p:sp>
        <p:nvSpPr>
          <p:cNvPr id="3" name="内容占位符 2"/>
          <p:cNvSpPr>
            <a:spLocks noGrp="1"/>
          </p:cNvSpPr>
          <p:nvPr>
            <p:ph idx="1"/>
          </p:nvPr>
        </p:nvSpPr>
        <p:spPr/>
        <p:txBody>
          <a:bodyPr>
            <a:normAutofit lnSpcReduction="10000"/>
          </a:bodyPr>
          <a:lstStyle/>
          <a:p>
            <a:r>
              <a:rPr lang="en-US" altLang="zh-CN" dirty="0" smtClean="0"/>
              <a:t>4.</a:t>
            </a:r>
            <a:r>
              <a:rPr lang="zh-CN" altLang="en-US" dirty="0"/>
              <a:t>执法人员利用职务上的便利，索取或者收受他人财物、将收缴罚款据为己有，构成犯罪的，依法追究刑事责任；情节轻微不构成犯罪的，依法给予处分</a:t>
            </a:r>
            <a:r>
              <a:rPr lang="zh-CN" altLang="en-US" dirty="0" smtClean="0"/>
              <a:t>。</a:t>
            </a:r>
            <a:endParaRPr lang="en-US" altLang="zh-CN" dirty="0" smtClean="0"/>
          </a:p>
          <a:p>
            <a:r>
              <a:rPr lang="en-US" altLang="zh-CN" dirty="0" smtClean="0"/>
              <a:t>5.</a:t>
            </a:r>
            <a:r>
              <a:rPr lang="zh-CN" altLang="en-US" dirty="0"/>
              <a:t>行政机关使用或者损毁查封、扣押的财物，对当事人造成损失的，应当依法予以赔偿，对直接负责的主管人员和其他直接责任人员依法给予处分</a:t>
            </a:r>
            <a:r>
              <a:rPr lang="zh-CN" altLang="en-US" dirty="0" smtClean="0"/>
              <a:t>。</a:t>
            </a:r>
            <a:endParaRPr lang="en-US" altLang="zh-CN" dirty="0" smtClean="0"/>
          </a:p>
          <a:p>
            <a:r>
              <a:rPr lang="en-US" altLang="zh-CN" dirty="0" smtClean="0"/>
              <a:t>6.</a:t>
            </a:r>
            <a:r>
              <a:rPr lang="zh-CN" altLang="en-US" dirty="0"/>
              <a:t>行政机关违法实施检查措施或者执行措施，给公民人身或者财产造成损害、给法人或者其他组织造成损失的，应当依法予以赔偿，对直接负责的主管人员和其他直接责任人员依法给予处分；情节严重构成犯罪的，依法追究刑事责任。</a:t>
            </a:r>
          </a:p>
        </p:txBody>
      </p:sp>
    </p:spTree>
    <p:extLst>
      <p:ext uri="{BB962C8B-B14F-4D97-AF65-F5344CB8AC3E}">
        <p14:creationId xmlns:p14="http://schemas.microsoft.com/office/powerpoint/2010/main" val="9844689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法律责任</a:t>
            </a:r>
          </a:p>
        </p:txBody>
      </p:sp>
      <p:sp>
        <p:nvSpPr>
          <p:cNvPr id="3" name="内容占位符 2"/>
          <p:cNvSpPr>
            <a:spLocks noGrp="1"/>
          </p:cNvSpPr>
          <p:nvPr>
            <p:ph idx="1"/>
          </p:nvPr>
        </p:nvSpPr>
        <p:spPr/>
        <p:txBody>
          <a:bodyPr/>
          <a:lstStyle/>
          <a:p>
            <a:r>
              <a:rPr lang="en-US" altLang="zh-CN" dirty="0" smtClean="0"/>
              <a:t>7.</a:t>
            </a:r>
            <a:r>
              <a:rPr lang="zh-CN" altLang="en-US" dirty="0"/>
              <a:t>行政机关对应当依法移交司法机关追究刑事责任的案件不移交，以行政处罚代替刑事处罚，由上级行政机关或者有关机关责令改正，对直接负责的主管人员和其他直接责任人员依法给予处分；情节严重构成犯罪的，依法追究刑事责任</a:t>
            </a:r>
            <a:r>
              <a:rPr lang="zh-CN" altLang="en-US" dirty="0" smtClean="0"/>
              <a:t>。</a:t>
            </a:r>
            <a:endParaRPr lang="en-US" altLang="zh-CN" dirty="0" smtClean="0"/>
          </a:p>
          <a:p>
            <a:r>
              <a:rPr lang="en-US" altLang="zh-CN" dirty="0" smtClean="0"/>
              <a:t>8.</a:t>
            </a:r>
            <a:r>
              <a:rPr lang="zh-CN" altLang="en-US" dirty="0"/>
              <a:t>行政机关对应当予以制止和处罚的违法行为不予制止、处罚，致使公民、法人或者其他组织的合法权益、公共利益和社会秩序遭受损害的，对直接负责的主管人员和其他直接责任人员依法给予处分；情节严重构成犯罪的，依法追究刑事责任。</a:t>
            </a:r>
          </a:p>
        </p:txBody>
      </p:sp>
    </p:spTree>
    <p:extLst>
      <p:ext uri="{BB962C8B-B14F-4D97-AF65-F5344CB8AC3E}">
        <p14:creationId xmlns:p14="http://schemas.microsoft.com/office/powerpoint/2010/main" val="24378884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其他规定</a:t>
            </a:r>
            <a:endParaRPr lang="zh-CN" altLang="en-US" dirty="0"/>
          </a:p>
        </p:txBody>
      </p:sp>
      <p:sp>
        <p:nvSpPr>
          <p:cNvPr id="3" name="内容占位符 2"/>
          <p:cNvSpPr>
            <a:spLocks noGrp="1"/>
          </p:cNvSpPr>
          <p:nvPr>
            <p:ph idx="1"/>
          </p:nvPr>
        </p:nvSpPr>
        <p:spPr/>
        <p:txBody>
          <a:bodyPr/>
          <a:lstStyle/>
          <a:p>
            <a:r>
              <a:rPr lang="en-US" altLang="zh-CN" dirty="0" smtClean="0"/>
              <a:t>1.</a:t>
            </a:r>
            <a:r>
              <a:rPr lang="zh-CN" altLang="en-US" dirty="0"/>
              <a:t>外国人、无国籍人、外国组织在中华人民共和国领域内有违法行为，应当给予行政处罚的，适用本法，法律另有规定的除外</a:t>
            </a:r>
            <a:r>
              <a:rPr lang="zh-CN" altLang="en-US" dirty="0" smtClean="0"/>
              <a:t>。</a:t>
            </a:r>
            <a:endParaRPr lang="en-US" altLang="zh-CN" dirty="0" smtClean="0"/>
          </a:p>
          <a:p>
            <a:r>
              <a:rPr lang="en-US" altLang="zh-CN" dirty="0" smtClean="0"/>
              <a:t>2.</a:t>
            </a:r>
            <a:r>
              <a:rPr lang="zh-CN" altLang="en-US" dirty="0"/>
              <a:t>本法中“二日”“三日”“五日”“七日”的规定是指工作日，不含法定节假日。</a:t>
            </a:r>
          </a:p>
        </p:txBody>
      </p:sp>
    </p:spTree>
    <p:extLst>
      <p:ext uri="{BB962C8B-B14F-4D97-AF65-F5344CB8AC3E}">
        <p14:creationId xmlns:p14="http://schemas.microsoft.com/office/powerpoint/2010/main" val="145747547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流畅">
  <a:themeElements>
    <a:clrScheme name="流畅">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流畅">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流畅">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270</TotalTime>
  <Words>6387</Words>
  <Application>Microsoft Office PowerPoint</Application>
  <PresentationFormat>全屏显示(4:3)</PresentationFormat>
  <Paragraphs>345</Paragraphs>
  <Slides>69</Slides>
  <Notes>0</Notes>
  <HiddenSlides>0</HiddenSlides>
  <MMClips>0</MMClips>
  <ScaleCrop>false</ScaleCrop>
  <HeadingPairs>
    <vt:vector size="4" baseType="variant">
      <vt:variant>
        <vt:lpstr>主题</vt:lpstr>
      </vt:variant>
      <vt:variant>
        <vt:i4>1</vt:i4>
      </vt:variant>
      <vt:variant>
        <vt:lpstr>幻灯片标题</vt:lpstr>
      </vt:variant>
      <vt:variant>
        <vt:i4>69</vt:i4>
      </vt:variant>
    </vt:vector>
  </HeadingPairs>
  <TitlesOfParts>
    <vt:vector size="70" baseType="lpstr">
      <vt:lpstr>流畅</vt:lpstr>
      <vt:lpstr>新行政处罚法讲座</vt:lpstr>
      <vt:lpstr>立法、修法历程</vt:lpstr>
      <vt:lpstr>本法性质</vt:lpstr>
      <vt:lpstr>基本框架</vt:lpstr>
      <vt:lpstr>主要制度变化</vt:lpstr>
      <vt:lpstr>第一章　总则</vt:lpstr>
      <vt:lpstr>行政处罚的基本原则</vt:lpstr>
      <vt:lpstr>行政处罚的基本原则</vt:lpstr>
      <vt:lpstr>行政处罚的基本原则</vt:lpstr>
      <vt:lpstr>行政处罚的基本原则</vt:lpstr>
      <vt:lpstr>行政处罚的基本原则</vt:lpstr>
      <vt:lpstr>行政处罚的基本原则</vt:lpstr>
      <vt:lpstr>行政处罚的基本原则</vt:lpstr>
      <vt:lpstr>第二章　行政处罚的种类和设定</vt:lpstr>
      <vt:lpstr>各种处罚方式评析</vt:lpstr>
      <vt:lpstr>关于行政拘留</vt:lpstr>
      <vt:lpstr>行政处罚的设定</vt:lpstr>
      <vt:lpstr>法律、法规、规章的设定权</vt:lpstr>
      <vt:lpstr>设定权</vt:lpstr>
      <vt:lpstr>设定权</vt:lpstr>
      <vt:lpstr>第三章　行政处罚的实施机关</vt:lpstr>
      <vt:lpstr>实施机关</vt:lpstr>
      <vt:lpstr>实施机关</vt:lpstr>
      <vt:lpstr>第四章行政处罚的管辖和适用</vt:lpstr>
      <vt:lpstr>管辖问题</vt:lpstr>
      <vt:lpstr>行政处罚的适用</vt:lpstr>
      <vt:lpstr>行政处罚的适用</vt:lpstr>
      <vt:lpstr>不予处罚</vt:lpstr>
      <vt:lpstr>不予处罚</vt:lpstr>
      <vt:lpstr>从轻、减轻处罚</vt:lpstr>
      <vt:lpstr>从轻、减轻处罚</vt:lpstr>
      <vt:lpstr>从重处罚</vt:lpstr>
      <vt:lpstr>行政处罚无效</vt:lpstr>
      <vt:lpstr>溯及力问题</vt:lpstr>
      <vt:lpstr>追究时效</vt:lpstr>
      <vt:lpstr>行刑折抵问题</vt:lpstr>
      <vt:lpstr>第五章　处罚程序</vt:lpstr>
      <vt:lpstr>法制审核制度</vt:lpstr>
      <vt:lpstr>法制审核制度</vt:lpstr>
      <vt:lpstr>全过程记录制度</vt:lpstr>
      <vt:lpstr>回避制度</vt:lpstr>
      <vt:lpstr>事先告知制度（罚前告知）</vt:lpstr>
      <vt:lpstr>证据制度</vt:lpstr>
      <vt:lpstr>简易程序</vt:lpstr>
      <vt:lpstr>普通程序</vt:lpstr>
      <vt:lpstr>收集证据和证据保全</vt:lpstr>
      <vt:lpstr>PowerPoint 演示文稿</vt:lpstr>
      <vt:lpstr>处理决定</vt:lpstr>
      <vt:lpstr>行政处罚决定书</vt:lpstr>
      <vt:lpstr>办案时限</vt:lpstr>
      <vt:lpstr>送达</vt:lpstr>
      <vt:lpstr>送达</vt:lpstr>
      <vt:lpstr>送达</vt:lpstr>
      <vt:lpstr>送达</vt:lpstr>
      <vt:lpstr>送达</vt:lpstr>
      <vt:lpstr>听证程序</vt:lpstr>
      <vt:lpstr>听证具体步骤</vt:lpstr>
      <vt:lpstr>听证具体步骤</vt:lpstr>
      <vt:lpstr>注意问题</vt:lpstr>
      <vt:lpstr>第六章　行政处罚的执行</vt:lpstr>
      <vt:lpstr>当场收缴</vt:lpstr>
      <vt:lpstr>具体要求</vt:lpstr>
      <vt:lpstr>强制执行</vt:lpstr>
      <vt:lpstr>禁止性规定</vt:lpstr>
      <vt:lpstr>法律责任</vt:lpstr>
      <vt:lpstr>法律责任</vt:lpstr>
      <vt:lpstr>法律责任</vt:lpstr>
      <vt:lpstr>法律责任</vt:lpstr>
      <vt:lpstr>其他规定</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新行政处罚法讲座</dc:title>
  <dc:creator>韩德利</dc:creator>
  <cp:lastModifiedBy>lenovo</cp:lastModifiedBy>
  <cp:revision>27</cp:revision>
  <dcterms:created xsi:type="dcterms:W3CDTF">2021-01-25T00:53:07Z</dcterms:created>
  <dcterms:modified xsi:type="dcterms:W3CDTF">2021-03-08T01:15:13Z</dcterms:modified>
</cp:coreProperties>
</file>